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0" r:id="rId1"/>
  </p:sldMasterIdLst>
  <p:notesMasterIdLst>
    <p:notesMasterId r:id="rId22"/>
  </p:notesMasterIdLst>
  <p:sldIdLst>
    <p:sldId id="258" r:id="rId2"/>
    <p:sldId id="256"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73EF5F-3C39-4DC4-9A63-84855092B7CC}" type="datetimeFigureOut">
              <a:rPr lang="en-US" smtClean="0"/>
              <a:t>01-Nov-15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2CB34A-0931-495F-9EF7-32FCC435E24B}" type="slidenum">
              <a:rPr lang="en-US" smtClean="0"/>
              <a:t>‹#›</a:t>
            </a:fld>
            <a:endParaRPr lang="en-US"/>
          </a:p>
        </p:txBody>
      </p:sp>
    </p:spTree>
    <p:extLst>
      <p:ext uri="{BB962C8B-B14F-4D97-AF65-F5344CB8AC3E}">
        <p14:creationId xmlns:p14="http://schemas.microsoft.com/office/powerpoint/2010/main" val="982316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2CB34A-0931-495F-9EF7-32FCC435E24B}" type="slidenum">
              <a:rPr lang="en-US" smtClean="0"/>
              <a:t>2</a:t>
            </a:fld>
            <a:endParaRPr lang="en-US"/>
          </a:p>
        </p:txBody>
      </p:sp>
    </p:spTree>
    <p:extLst>
      <p:ext uri="{BB962C8B-B14F-4D97-AF65-F5344CB8AC3E}">
        <p14:creationId xmlns:p14="http://schemas.microsoft.com/office/powerpoint/2010/main" val="2460082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9B4A38-702B-4654-8958-EACAD92F1560}" type="datetimeFigureOut">
              <a:rPr lang="en-US" smtClean="0"/>
              <a:t>01-Nov-15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17608-2523-4B75-B2FB-7755C1F88A70}" type="slidenum">
              <a:rPr lang="en-US" smtClean="0"/>
              <a:t>‹#›</a:t>
            </a:fld>
            <a:endParaRPr lang="en-US"/>
          </a:p>
        </p:txBody>
      </p:sp>
    </p:spTree>
    <p:extLst>
      <p:ext uri="{BB962C8B-B14F-4D97-AF65-F5344CB8AC3E}">
        <p14:creationId xmlns:p14="http://schemas.microsoft.com/office/powerpoint/2010/main" val="4026420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B4A38-702B-4654-8958-EACAD92F1560}" type="datetimeFigureOut">
              <a:rPr lang="en-US" smtClean="0"/>
              <a:t>01-Nov-15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17608-2523-4B75-B2FB-7755C1F88A70}" type="slidenum">
              <a:rPr lang="en-US" smtClean="0"/>
              <a:t>‹#›</a:t>
            </a:fld>
            <a:endParaRPr lang="en-US"/>
          </a:p>
        </p:txBody>
      </p:sp>
    </p:spTree>
    <p:extLst>
      <p:ext uri="{BB962C8B-B14F-4D97-AF65-F5344CB8AC3E}">
        <p14:creationId xmlns:p14="http://schemas.microsoft.com/office/powerpoint/2010/main" val="3311853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9B4A38-702B-4654-8958-EACAD92F1560}" type="datetimeFigureOut">
              <a:rPr lang="en-US" smtClean="0"/>
              <a:t>01-Nov-15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17608-2523-4B75-B2FB-7755C1F88A70}" type="slidenum">
              <a:rPr lang="en-US" smtClean="0"/>
              <a:t>‹#›</a:t>
            </a:fld>
            <a:endParaRPr lang="en-US"/>
          </a:p>
        </p:txBody>
      </p:sp>
    </p:spTree>
    <p:extLst>
      <p:ext uri="{BB962C8B-B14F-4D97-AF65-F5344CB8AC3E}">
        <p14:creationId xmlns:p14="http://schemas.microsoft.com/office/powerpoint/2010/main" val="3391766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9B4A38-702B-4654-8958-EACAD92F1560}" type="datetimeFigureOut">
              <a:rPr lang="en-US" smtClean="0"/>
              <a:t>01-Nov-15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17608-2523-4B75-B2FB-7755C1F88A70}" type="slidenum">
              <a:rPr lang="en-US" smtClean="0"/>
              <a:t>‹#›</a:t>
            </a:fld>
            <a:endParaRPr lang="en-US"/>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620043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9B4A38-702B-4654-8958-EACAD92F1560}" type="datetimeFigureOut">
              <a:rPr lang="en-US" smtClean="0"/>
              <a:t>01-Nov-15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17608-2523-4B75-B2FB-7755C1F88A70}" type="slidenum">
              <a:rPr lang="en-US" smtClean="0"/>
              <a:t>‹#›</a:t>
            </a:fld>
            <a:endParaRPr lang="en-US"/>
          </a:p>
        </p:txBody>
      </p:sp>
    </p:spTree>
    <p:extLst>
      <p:ext uri="{BB962C8B-B14F-4D97-AF65-F5344CB8AC3E}">
        <p14:creationId xmlns:p14="http://schemas.microsoft.com/office/powerpoint/2010/main" val="1996951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39B4A38-702B-4654-8958-EACAD92F1560}" type="datetimeFigureOut">
              <a:rPr lang="en-US" smtClean="0"/>
              <a:t>01-Nov-15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17608-2523-4B75-B2FB-7755C1F88A70}" type="slidenum">
              <a:rPr lang="en-US" smtClean="0"/>
              <a:t>‹#›</a:t>
            </a:fld>
            <a:endParaRPr lang="en-US"/>
          </a:p>
        </p:txBody>
      </p:sp>
    </p:spTree>
    <p:extLst>
      <p:ext uri="{BB962C8B-B14F-4D97-AF65-F5344CB8AC3E}">
        <p14:creationId xmlns:p14="http://schemas.microsoft.com/office/powerpoint/2010/main" val="2194154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39B4A38-702B-4654-8958-EACAD92F1560}" type="datetimeFigureOut">
              <a:rPr lang="en-US" smtClean="0"/>
              <a:t>01-Nov-15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17608-2523-4B75-B2FB-7755C1F88A70}" type="slidenum">
              <a:rPr lang="en-US" smtClean="0"/>
              <a:t>‹#›</a:t>
            </a:fld>
            <a:endParaRPr lang="en-US"/>
          </a:p>
        </p:txBody>
      </p:sp>
    </p:spTree>
    <p:extLst>
      <p:ext uri="{BB962C8B-B14F-4D97-AF65-F5344CB8AC3E}">
        <p14:creationId xmlns:p14="http://schemas.microsoft.com/office/powerpoint/2010/main" val="3311118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9B4A38-702B-4654-8958-EACAD92F1560}" type="datetimeFigureOut">
              <a:rPr lang="en-US" smtClean="0"/>
              <a:t>01-Nov-15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17608-2523-4B75-B2FB-7755C1F88A70}" type="slidenum">
              <a:rPr lang="en-US" smtClean="0"/>
              <a:t>‹#›</a:t>
            </a:fld>
            <a:endParaRPr lang="en-US"/>
          </a:p>
        </p:txBody>
      </p:sp>
    </p:spTree>
    <p:extLst>
      <p:ext uri="{BB962C8B-B14F-4D97-AF65-F5344CB8AC3E}">
        <p14:creationId xmlns:p14="http://schemas.microsoft.com/office/powerpoint/2010/main" val="2449546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9B4A38-702B-4654-8958-EACAD92F1560}" type="datetimeFigureOut">
              <a:rPr lang="en-US" smtClean="0"/>
              <a:t>01-Nov-15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17608-2523-4B75-B2FB-7755C1F88A70}" type="slidenum">
              <a:rPr lang="en-US" smtClean="0"/>
              <a:t>‹#›</a:t>
            </a:fld>
            <a:endParaRPr lang="en-US"/>
          </a:p>
        </p:txBody>
      </p:sp>
    </p:spTree>
    <p:extLst>
      <p:ext uri="{BB962C8B-B14F-4D97-AF65-F5344CB8AC3E}">
        <p14:creationId xmlns:p14="http://schemas.microsoft.com/office/powerpoint/2010/main" val="688959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9B4A38-702B-4654-8958-EACAD92F1560}" type="datetimeFigureOut">
              <a:rPr lang="en-US" smtClean="0"/>
              <a:t>01-Nov-15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17608-2523-4B75-B2FB-7755C1F88A70}" type="slidenum">
              <a:rPr lang="en-US" smtClean="0"/>
              <a:t>‹#›</a:t>
            </a:fld>
            <a:endParaRPr lang="en-US"/>
          </a:p>
        </p:txBody>
      </p:sp>
    </p:spTree>
    <p:extLst>
      <p:ext uri="{BB962C8B-B14F-4D97-AF65-F5344CB8AC3E}">
        <p14:creationId xmlns:p14="http://schemas.microsoft.com/office/powerpoint/2010/main" val="2300584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9B4A38-702B-4654-8958-EACAD92F1560}" type="datetimeFigureOut">
              <a:rPr lang="en-US" smtClean="0"/>
              <a:t>01-Nov-15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17608-2523-4B75-B2FB-7755C1F88A70}" type="slidenum">
              <a:rPr lang="en-US" smtClean="0"/>
              <a:t>‹#›</a:t>
            </a:fld>
            <a:endParaRPr lang="en-US"/>
          </a:p>
        </p:txBody>
      </p:sp>
    </p:spTree>
    <p:extLst>
      <p:ext uri="{BB962C8B-B14F-4D97-AF65-F5344CB8AC3E}">
        <p14:creationId xmlns:p14="http://schemas.microsoft.com/office/powerpoint/2010/main" val="937113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9B4A38-702B-4654-8958-EACAD92F1560}" type="datetimeFigureOut">
              <a:rPr lang="en-US" smtClean="0"/>
              <a:t>01-Nov-15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17608-2523-4B75-B2FB-7755C1F88A70}" type="slidenum">
              <a:rPr lang="en-US" smtClean="0"/>
              <a:t>‹#›</a:t>
            </a:fld>
            <a:endParaRPr lang="en-US"/>
          </a:p>
        </p:txBody>
      </p:sp>
    </p:spTree>
    <p:extLst>
      <p:ext uri="{BB962C8B-B14F-4D97-AF65-F5344CB8AC3E}">
        <p14:creationId xmlns:p14="http://schemas.microsoft.com/office/powerpoint/2010/main" val="3027726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9B4A38-702B-4654-8958-EACAD92F1560}" type="datetimeFigureOut">
              <a:rPr lang="en-US" smtClean="0"/>
              <a:t>01-Nov-15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A17608-2523-4B75-B2FB-7755C1F88A70}" type="slidenum">
              <a:rPr lang="en-US" smtClean="0"/>
              <a:t>‹#›</a:t>
            </a:fld>
            <a:endParaRPr lang="en-US"/>
          </a:p>
        </p:txBody>
      </p:sp>
    </p:spTree>
    <p:extLst>
      <p:ext uri="{BB962C8B-B14F-4D97-AF65-F5344CB8AC3E}">
        <p14:creationId xmlns:p14="http://schemas.microsoft.com/office/powerpoint/2010/main" val="589252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639B4A38-702B-4654-8958-EACAD92F1560}" type="datetimeFigureOut">
              <a:rPr lang="en-US" smtClean="0"/>
              <a:t>01-Nov-15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46A17608-2523-4B75-B2FB-7755C1F88A70}" type="slidenum">
              <a:rPr lang="en-US" smtClean="0"/>
              <a:t>‹#›</a:t>
            </a:fld>
            <a:endParaRPr lang="en-US"/>
          </a:p>
        </p:txBody>
      </p:sp>
    </p:spTree>
    <p:extLst>
      <p:ext uri="{BB962C8B-B14F-4D97-AF65-F5344CB8AC3E}">
        <p14:creationId xmlns:p14="http://schemas.microsoft.com/office/powerpoint/2010/main" val="2115869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39B4A38-702B-4654-8958-EACAD92F1560}" type="datetimeFigureOut">
              <a:rPr lang="en-US" smtClean="0"/>
              <a:t>01-Nov-15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46A17608-2523-4B75-B2FB-7755C1F88A70}" type="slidenum">
              <a:rPr lang="en-US" smtClean="0"/>
              <a:t>‹#›</a:t>
            </a:fld>
            <a:endParaRPr lang="en-US"/>
          </a:p>
        </p:txBody>
      </p:sp>
    </p:spTree>
    <p:extLst>
      <p:ext uri="{BB962C8B-B14F-4D97-AF65-F5344CB8AC3E}">
        <p14:creationId xmlns:p14="http://schemas.microsoft.com/office/powerpoint/2010/main" val="2441527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639B4A38-702B-4654-8958-EACAD92F1560}" type="datetimeFigureOut">
              <a:rPr lang="en-US" smtClean="0"/>
              <a:t>01-Nov-15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46A17608-2523-4B75-B2FB-7755C1F88A70}" type="slidenum">
              <a:rPr lang="en-US" smtClean="0"/>
              <a:t>‹#›</a:t>
            </a:fld>
            <a:endParaRPr lang="en-US"/>
          </a:p>
        </p:txBody>
      </p:sp>
    </p:spTree>
    <p:extLst>
      <p:ext uri="{BB962C8B-B14F-4D97-AF65-F5344CB8AC3E}">
        <p14:creationId xmlns:p14="http://schemas.microsoft.com/office/powerpoint/2010/main" val="2522608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B4A38-702B-4654-8958-EACAD92F1560}" type="datetimeFigureOut">
              <a:rPr lang="en-US" smtClean="0"/>
              <a:t>01-Nov-15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17608-2523-4B75-B2FB-7755C1F88A70}" type="slidenum">
              <a:rPr lang="en-US" smtClean="0"/>
              <a:t>‹#›</a:t>
            </a:fld>
            <a:endParaRPr lang="en-US"/>
          </a:p>
        </p:txBody>
      </p:sp>
    </p:spTree>
    <p:extLst>
      <p:ext uri="{BB962C8B-B14F-4D97-AF65-F5344CB8AC3E}">
        <p14:creationId xmlns:p14="http://schemas.microsoft.com/office/powerpoint/2010/main" val="1768515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39B4A38-702B-4654-8958-EACAD92F1560}" type="datetimeFigureOut">
              <a:rPr lang="en-US" smtClean="0"/>
              <a:t>01-Nov-15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6A17608-2523-4B75-B2FB-7755C1F88A70}" type="slidenum">
              <a:rPr lang="en-US" smtClean="0"/>
              <a:t>‹#›</a:t>
            </a:fld>
            <a:endParaRPr lang="en-US"/>
          </a:p>
        </p:txBody>
      </p:sp>
    </p:spTree>
    <p:extLst>
      <p:ext uri="{BB962C8B-B14F-4D97-AF65-F5344CB8AC3E}">
        <p14:creationId xmlns:p14="http://schemas.microsoft.com/office/powerpoint/2010/main" val="3199257219"/>
      </p:ext>
    </p:extLst>
  </p:cSld>
  <p:clrMap bg1="dk1" tx1="lt1" bg2="dk2" tx2="lt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 id="2147483895" r:id="rId15"/>
    <p:sldLayoutId id="2147483896" r:id="rId16"/>
    <p:sldLayoutId id="214748389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cordova.apache.org/" TargetMode="External"/><Relationship Id="rId2" Type="http://schemas.openxmlformats.org/officeDocument/2006/relationships/hyperlink" Target="http://ripple.incubator.apache.org/" TargetMode="Externa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hyperlink" Target="https://software.intel.com/en-us/node/492826"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hyperlink" Target="https://play.google.com/store/apps/details?id=com.intel.html5tools.apppreview&amp;hl=en" TargetMode="External"/><Relationship Id="rId7" Type="http://schemas.openxmlformats.org/officeDocument/2006/relationships/image" Target="../media/image9.jpeg"/><Relationship Id="rId2" Type="http://schemas.openxmlformats.org/officeDocument/2006/relationships/hyperlink" Target="https://itunes.apple.com/us/app/intel-app-preview/id725023841?mt=8" TargetMode="Externa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people.apache.org/~pmuellr/weinre-docs/latest/" TargetMode="External"/><Relationship Id="rId4" Type="http://schemas.openxmlformats.org/officeDocument/2006/relationships/hyperlink" Target="http://apps.microsoft.com/windows/en-us/app/intel-app-preview/96b71a70-5444-4cbf-9d7f-e7433a6b5ec9"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build.phonegap.com/"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hyperlink" Target="http://www.appmobi.com/" TargetMode="External"/><Relationship Id="rId2" Type="http://schemas.openxmlformats.org/officeDocument/2006/relationships/hyperlink" Target="http://www2.appmobi.com/documentation/content/Articles/Article_UsingPushMobi/index.html?r=5101" TargetMode="Externa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software.intel.com/en-us/html5/tools"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brackets.io/"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hyperlink" Target="http://getbootstrap.com/" TargetMode="External"/><Relationship Id="rId7" Type="http://schemas.openxmlformats.org/officeDocument/2006/relationships/image" Target="../media/image9.jpeg"/><Relationship Id="rId2" Type="http://schemas.openxmlformats.org/officeDocument/2006/relationships/hyperlink" Target="http://app-framework-software.intel.com/" TargetMode="Externa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hyperlink" Target="http://topcoat.io/" TargetMode="External"/><Relationship Id="rId4" Type="http://schemas.openxmlformats.org/officeDocument/2006/relationships/hyperlink" Target="http://jquerymobile.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17959" y="818867"/>
            <a:ext cx="312906" cy="369332"/>
          </a:xfrm>
          <a:prstGeom prst="rect">
            <a:avLst/>
          </a:prstGeom>
          <a:noFill/>
        </p:spPr>
        <p:txBody>
          <a:bodyPr wrap="none" rtlCol="0">
            <a:spAutoFit/>
          </a:bodyPr>
          <a:lstStyle/>
          <a:p>
            <a:pPr algn="ctr"/>
            <a:r>
              <a:rPr lang="en-US" dirty="0" smtClean="0">
                <a:solidFill>
                  <a:schemeClr val="tx2">
                    <a:lumMod val="10000"/>
                  </a:schemeClr>
                </a:solidFill>
              </a:rPr>
              <a:t>1</a:t>
            </a:r>
            <a:endParaRPr lang="en-US" dirty="0">
              <a:solidFill>
                <a:schemeClr val="tx2">
                  <a:lumMod val="10000"/>
                </a:schemeClr>
              </a:solidFill>
            </a:endParaRPr>
          </a:p>
        </p:txBody>
      </p:sp>
      <p:sp>
        <p:nvSpPr>
          <p:cNvPr id="5" name="Title 4"/>
          <p:cNvSpPr>
            <a:spLocks noGrp="1"/>
          </p:cNvSpPr>
          <p:nvPr>
            <p:ph type="title"/>
          </p:nvPr>
        </p:nvSpPr>
        <p:spPr/>
        <p:txBody>
          <a:bodyPr/>
          <a:lstStyle/>
          <a:p>
            <a:pPr algn="ctr"/>
            <a:r>
              <a:rPr lang="en-US" sz="5400" b="1" dirty="0" err="1">
                <a:solidFill>
                  <a:schemeClr val="tx2">
                    <a:lumMod val="10000"/>
                  </a:schemeClr>
                </a:solidFill>
              </a:rPr>
              <a:t>KaaShiv</a:t>
            </a:r>
            <a:r>
              <a:rPr lang="en-US" sz="5400" b="1" dirty="0">
                <a:solidFill>
                  <a:schemeClr val="tx2">
                    <a:lumMod val="10000"/>
                  </a:schemeClr>
                </a:solidFill>
              </a:rPr>
              <a:t> InfoTech</a:t>
            </a:r>
            <a:r>
              <a:rPr lang="en-US" sz="4400" dirty="0">
                <a:solidFill>
                  <a:schemeClr val="accent1">
                    <a:lumMod val="75000"/>
                  </a:schemeClr>
                </a:solidFill>
              </a:rPr>
              <a:t/>
            </a:r>
            <a:br>
              <a:rPr lang="en-US" sz="4400" dirty="0">
                <a:solidFill>
                  <a:schemeClr val="accent1">
                    <a:lumMod val="75000"/>
                  </a:schemeClr>
                </a:solidFill>
              </a:rPr>
            </a:br>
            <a:endParaRPr lang="en-US" dirty="0"/>
          </a:p>
        </p:txBody>
      </p:sp>
      <p:sp>
        <p:nvSpPr>
          <p:cNvPr id="7" name="Content Placeholder 6"/>
          <p:cNvSpPr>
            <a:spLocks noGrp="1"/>
          </p:cNvSpPr>
          <p:nvPr>
            <p:ph idx="1"/>
          </p:nvPr>
        </p:nvSpPr>
        <p:spPr>
          <a:xfrm>
            <a:off x="646111" y="1561598"/>
            <a:ext cx="8946541" cy="4195481"/>
          </a:xfrm>
        </p:spPr>
        <p:txBody>
          <a:bodyPr>
            <a:normAutofit/>
          </a:bodyPr>
          <a:lstStyle/>
          <a:p>
            <a:pPr algn="ctr"/>
            <a:r>
              <a:rPr lang="en-US" sz="2800" dirty="0" smtClean="0"/>
              <a:t>Presents</a:t>
            </a:r>
          </a:p>
          <a:p>
            <a:pPr algn="ctr"/>
            <a:r>
              <a:rPr lang="en-US" sz="2800" dirty="0" smtClean="0"/>
              <a:t>INTEL XDK</a:t>
            </a:r>
            <a:endParaRPr lang="en-US" sz="2800" dirty="0"/>
          </a:p>
        </p:txBody>
      </p:sp>
      <p:sp>
        <p:nvSpPr>
          <p:cNvPr id="8" name="Subtitle 6"/>
          <p:cNvSpPr txBox="1">
            <a:spLocks noChangeArrowheads="1"/>
          </p:cNvSpPr>
          <p:nvPr/>
        </p:nvSpPr>
        <p:spPr bwMode="auto">
          <a:xfrm>
            <a:off x="0" y="4100422"/>
            <a:ext cx="4546458" cy="2739211"/>
          </a:xfrm>
          <a:prstGeom prst="rect">
            <a:avLst/>
          </a:prstGeom>
          <a:solidFill>
            <a:srgbClr val="FFFF00"/>
          </a:solidFill>
          <a:ln>
            <a:solidFill>
              <a:schemeClr val="bg2"/>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0" indent="0" algn="ctr" rtl="0" fontAlgn="base">
              <a:spcBef>
                <a:spcPct val="20000"/>
              </a:spcBef>
              <a:spcAft>
                <a:spcPct val="0"/>
              </a:spcAft>
              <a:buClr>
                <a:schemeClr val="hlink"/>
              </a:buClr>
              <a:buSzPct val="65000"/>
              <a:buFont typeface="Wingdings" panose="05000000000000000000" pitchFamily="2" charset="2"/>
              <a:buNone/>
              <a:defRPr sz="2000" kern="1200">
                <a:solidFill>
                  <a:srgbClr val="FFFFFF"/>
                </a:solidFill>
                <a:effectLst>
                  <a:outerShdw blurRad="38100" dist="38100" dir="2700000" algn="tl">
                    <a:srgbClr val="000000"/>
                  </a:outerShdw>
                </a:effectLst>
                <a:latin typeface="Times New Roman" panose="02020603050405020304" pitchFamily="18" charset="0"/>
                <a:ea typeface="+mn-ea"/>
                <a:cs typeface="+mn-cs"/>
              </a:defRPr>
            </a:lvl1pPr>
            <a:lvl2pPr marL="742950" indent="-285750" algn="l" rtl="0" fontAlgn="base">
              <a:spcBef>
                <a:spcPct val="20000"/>
              </a:spcBef>
              <a:spcAft>
                <a:spcPct val="0"/>
              </a:spcAft>
              <a:buClr>
                <a:schemeClr val="tx1"/>
              </a:buClr>
              <a:buSzPct val="65000"/>
              <a:buFont typeface="Wingdings" panose="05000000000000000000" pitchFamily="2" charset="2"/>
              <a:buChar char="n"/>
              <a:defRPr sz="2000" kern="1200">
                <a:solidFill>
                  <a:srgbClr val="FFFFFF"/>
                </a:solidFill>
                <a:effectLst>
                  <a:outerShdw blurRad="38100" dist="38100" dir="2700000" algn="tl">
                    <a:srgbClr val="000000"/>
                  </a:outerShdw>
                </a:effectLst>
                <a:latin typeface="Times New Roman" panose="02020603050405020304" pitchFamily="18" charset="0"/>
                <a:ea typeface="+mn-ea"/>
                <a:cs typeface="+mn-cs"/>
              </a:defRPr>
            </a:lvl2pPr>
            <a:lvl3pPr marL="1143000" indent="-228600" algn="l" rtl="0" fontAlgn="base">
              <a:spcBef>
                <a:spcPct val="20000"/>
              </a:spcBef>
              <a:spcAft>
                <a:spcPct val="0"/>
              </a:spcAft>
              <a:buClr>
                <a:schemeClr val="accent2"/>
              </a:buClr>
              <a:buSzPct val="65000"/>
              <a:buFont typeface="Wingdings" panose="05000000000000000000" pitchFamily="2" charset="2"/>
              <a:buChar char="n"/>
              <a:defRPr sz="2000" kern="1200">
                <a:solidFill>
                  <a:srgbClr val="FFFFFF"/>
                </a:solidFill>
                <a:effectLst>
                  <a:outerShdw blurRad="38100" dist="38100" dir="2700000" algn="tl">
                    <a:srgbClr val="000000"/>
                  </a:outerShdw>
                </a:effectLst>
                <a:latin typeface="Times New Roman" panose="02020603050405020304" pitchFamily="18" charset="0"/>
                <a:ea typeface="+mn-ea"/>
                <a:cs typeface="+mn-cs"/>
              </a:defRPr>
            </a:lvl3pPr>
            <a:lvl4pPr marL="1600200" indent="-228600" algn="l" rtl="0" fontAlgn="base">
              <a:spcBef>
                <a:spcPct val="20000"/>
              </a:spcBef>
              <a:spcAft>
                <a:spcPct val="0"/>
              </a:spcAft>
              <a:buClr>
                <a:schemeClr val="tx1"/>
              </a:buClr>
              <a:buSzPct val="65000"/>
              <a:buFont typeface="Wingdings" panose="05000000000000000000" pitchFamily="2" charset="2"/>
              <a:buChar char="n"/>
              <a:defRPr sz="2000" kern="1200">
                <a:solidFill>
                  <a:srgbClr val="FFFFFF"/>
                </a:solidFill>
                <a:effectLst>
                  <a:outerShdw blurRad="38100" dist="38100" dir="2700000" algn="tl">
                    <a:srgbClr val="000000"/>
                  </a:outerShdw>
                </a:effectLst>
                <a:latin typeface="Times New Roman" panose="02020603050405020304" pitchFamily="18" charset="0"/>
                <a:ea typeface="+mn-ea"/>
                <a:cs typeface="+mn-cs"/>
              </a:defRPr>
            </a:lvl4pPr>
            <a:lvl5pPr marL="2057400" indent="-228600" algn="l" rtl="0" fontAlgn="base">
              <a:spcBef>
                <a:spcPct val="20000"/>
              </a:spcBef>
              <a:spcAft>
                <a:spcPct val="0"/>
              </a:spcAft>
              <a:buClr>
                <a:schemeClr val="folHlink"/>
              </a:buClr>
              <a:buSzPct val="65000"/>
              <a:buFont typeface="Wingdings" panose="05000000000000000000" pitchFamily="2" charset="2"/>
              <a:buChar char="n"/>
              <a:defRPr sz="2000" kern="1200">
                <a:solidFill>
                  <a:srgbClr val="FFFFFF"/>
                </a:solidFill>
                <a:effectLst>
                  <a:outerShdw blurRad="38100" dist="38100" dir="2700000" algn="tl">
                    <a:srgbClr val="000000"/>
                  </a:outerShdw>
                </a:effectLst>
                <a:latin typeface="Times New Roman" panose="02020603050405020304" pitchFamily="18" charset="0"/>
                <a:ea typeface="+mn-ea"/>
                <a:cs typeface="+mn-cs"/>
              </a:defRPr>
            </a:lvl5pPr>
            <a:lvl6pPr marL="2514600" indent="-228600" algn="l" defTabSz="914400" rtl="0" eaLnBrk="0" fontAlgn="base" latinLnBrk="0" hangingPunct="0">
              <a:lnSpc>
                <a:spcPct val="90000"/>
              </a:lnSpc>
              <a:spcBef>
                <a:spcPct val="0"/>
              </a:spcBef>
              <a:spcAft>
                <a:spcPct val="0"/>
              </a:spcAft>
              <a:buFont typeface="Arial" panose="020B0604020202020204" pitchFamily="34" charset="0"/>
              <a:buChar char="•"/>
              <a:defRPr sz="2000" kern="1200">
                <a:solidFill>
                  <a:srgbClr val="FFFFFF"/>
                </a:solidFill>
                <a:latin typeface="Times New Roman" panose="02020603050405020304" pitchFamily="18" charset="0"/>
                <a:ea typeface="+mn-ea"/>
                <a:cs typeface="+mn-cs"/>
              </a:defRPr>
            </a:lvl6pPr>
            <a:lvl7pPr marL="2971800" indent="-228600" algn="l" defTabSz="914400" rtl="0" eaLnBrk="0" fontAlgn="base" latinLnBrk="0" hangingPunct="0">
              <a:lnSpc>
                <a:spcPct val="90000"/>
              </a:lnSpc>
              <a:spcBef>
                <a:spcPct val="0"/>
              </a:spcBef>
              <a:spcAft>
                <a:spcPct val="0"/>
              </a:spcAft>
              <a:buFont typeface="Arial" panose="020B0604020202020204" pitchFamily="34" charset="0"/>
              <a:buChar char="•"/>
              <a:defRPr sz="2000" kern="1200">
                <a:solidFill>
                  <a:srgbClr val="FFFFFF"/>
                </a:solidFill>
                <a:latin typeface="Times New Roman" panose="02020603050405020304" pitchFamily="18" charset="0"/>
                <a:ea typeface="+mn-ea"/>
                <a:cs typeface="+mn-cs"/>
              </a:defRPr>
            </a:lvl7pPr>
            <a:lvl8pPr marL="3429000" indent="-228600" algn="l" defTabSz="914400" rtl="0" eaLnBrk="0" fontAlgn="base" latinLnBrk="0" hangingPunct="0">
              <a:lnSpc>
                <a:spcPct val="90000"/>
              </a:lnSpc>
              <a:spcBef>
                <a:spcPct val="0"/>
              </a:spcBef>
              <a:spcAft>
                <a:spcPct val="0"/>
              </a:spcAft>
              <a:buFont typeface="Arial" panose="020B0604020202020204" pitchFamily="34" charset="0"/>
              <a:buChar char="•"/>
              <a:defRPr sz="2000" kern="1200">
                <a:solidFill>
                  <a:srgbClr val="FFFFFF"/>
                </a:solidFill>
                <a:latin typeface="Times New Roman" panose="02020603050405020304" pitchFamily="18" charset="0"/>
                <a:ea typeface="+mn-ea"/>
                <a:cs typeface="+mn-cs"/>
              </a:defRPr>
            </a:lvl8pPr>
            <a:lvl9pPr marL="3886200" indent="-228600" algn="l" defTabSz="914400" rtl="0" eaLnBrk="0" fontAlgn="base" latinLnBrk="0" hangingPunct="0">
              <a:lnSpc>
                <a:spcPct val="90000"/>
              </a:lnSpc>
              <a:spcBef>
                <a:spcPct val="0"/>
              </a:spcBef>
              <a:spcAft>
                <a:spcPct val="0"/>
              </a:spcAft>
              <a:buFont typeface="Arial" panose="020B0604020202020204" pitchFamily="34" charset="0"/>
              <a:buChar char="•"/>
              <a:defRPr sz="2000" kern="1200">
                <a:solidFill>
                  <a:srgbClr val="FFFFFF"/>
                </a:solidFill>
                <a:latin typeface="Times New Roman" panose="02020603050405020304" pitchFamily="18" charset="0"/>
                <a:ea typeface="+mn-ea"/>
                <a:cs typeface="+mn-cs"/>
              </a:defRPr>
            </a:lvl9pPr>
          </a:lstStyle>
          <a:p>
            <a:pPr algn="just" eaLnBrk="1" hangingPunct="1">
              <a:defRPr/>
            </a:pPr>
            <a:r>
              <a:rPr lang="en-US" dirty="0" smtClean="0">
                <a:solidFill>
                  <a:srgbClr val="FF0000"/>
                </a:solidFill>
                <a:latin typeface="Arial" panose="020B0604020202020204" pitchFamily="34" charset="0"/>
                <a:ea typeface="Adobe Gothic Std B" panose="020B0800000000000000" pitchFamily="34" charset="-128"/>
                <a:cs typeface="Arial" panose="020B0604020202020204" pitchFamily="34" charset="0"/>
              </a:rPr>
              <a:t>For </a:t>
            </a:r>
            <a:r>
              <a:rPr lang="en-US" sz="3600" dirty="0" err="1" smtClean="0">
                <a:solidFill>
                  <a:srgbClr val="FF0000"/>
                </a:solidFill>
                <a:latin typeface="Arial" panose="020B0604020202020204" pitchFamily="34" charset="0"/>
                <a:ea typeface="Adobe Gothic Std B" panose="020B0800000000000000" pitchFamily="34" charset="-128"/>
                <a:cs typeface="Arial" panose="020B0604020202020204" pitchFamily="34" charset="0"/>
              </a:rPr>
              <a:t>Inplant</a:t>
            </a:r>
            <a:r>
              <a:rPr lang="en-US" sz="3600" dirty="0" smtClean="0">
                <a:solidFill>
                  <a:srgbClr val="FF0000"/>
                </a:solidFill>
                <a:latin typeface="Arial" panose="020B0604020202020204" pitchFamily="34" charset="0"/>
                <a:ea typeface="Adobe Gothic Std B" panose="020B0800000000000000" pitchFamily="34" charset="-128"/>
                <a:cs typeface="Arial" panose="020B0604020202020204" pitchFamily="34" charset="0"/>
              </a:rPr>
              <a:t> Training / Internship</a:t>
            </a:r>
            <a:r>
              <a:rPr lang="en-US" dirty="0" smtClean="0">
                <a:solidFill>
                  <a:srgbClr val="FF0000"/>
                </a:solidFill>
                <a:latin typeface="Arial" panose="020B0604020202020204" pitchFamily="34" charset="0"/>
                <a:ea typeface="Adobe Gothic Std B" panose="020B0800000000000000" pitchFamily="34" charset="-128"/>
                <a:cs typeface="Arial" panose="020B0604020202020204" pitchFamily="34" charset="0"/>
              </a:rPr>
              <a:t>, </a:t>
            </a:r>
            <a:r>
              <a:rPr lang="en-US" dirty="0" smtClean="0">
                <a:solidFill>
                  <a:srgbClr val="7030A0"/>
                </a:solidFill>
                <a:latin typeface="Arial" panose="020B0604020202020204" pitchFamily="34" charset="0"/>
                <a:ea typeface="Adobe Gothic Std B" panose="020B0800000000000000" pitchFamily="34" charset="-128"/>
                <a:cs typeface="Arial" panose="020B0604020202020204" pitchFamily="34" charset="0"/>
              </a:rPr>
              <a:t>please download the "</a:t>
            </a:r>
            <a:r>
              <a:rPr lang="en-US" dirty="0" err="1" smtClean="0">
                <a:solidFill>
                  <a:srgbClr val="7030A0"/>
                </a:solidFill>
                <a:latin typeface="Arial" panose="020B0604020202020204" pitchFamily="34" charset="0"/>
                <a:ea typeface="Adobe Gothic Std B" panose="020B0800000000000000" pitchFamily="34" charset="-128"/>
                <a:cs typeface="Arial" panose="020B0604020202020204" pitchFamily="34" charset="0"/>
              </a:rPr>
              <a:t>Inplant</a:t>
            </a:r>
            <a:r>
              <a:rPr lang="en-US" dirty="0" smtClean="0">
                <a:solidFill>
                  <a:srgbClr val="7030A0"/>
                </a:solidFill>
                <a:latin typeface="Arial" panose="020B0604020202020204" pitchFamily="34" charset="0"/>
                <a:ea typeface="Adobe Gothic Std B" panose="020B0800000000000000" pitchFamily="34" charset="-128"/>
                <a:cs typeface="Arial" panose="020B0604020202020204" pitchFamily="34" charset="0"/>
              </a:rPr>
              <a:t> training registration form" from our website www.kaashivinfotech.com. Fill the form and send it to kaashiv.info@gmail.com </a:t>
            </a:r>
            <a:endParaRPr lang="en-US" dirty="0">
              <a:solidFill>
                <a:srgbClr val="7030A0"/>
              </a:solidFill>
              <a:latin typeface="Arial" panose="020B0604020202020204" pitchFamily="34" charset="0"/>
              <a:ea typeface="Adobe Gothic Std B" panose="020B0800000000000000" pitchFamily="34" charset="-128"/>
              <a:cs typeface="Arial" panose="020B0604020202020204" pitchFamily="34" charset="0"/>
            </a:endParaRPr>
          </a:p>
        </p:txBody>
      </p:sp>
      <p:pic>
        <p:nvPicPr>
          <p:cNvPr id="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233" y="3576683"/>
            <a:ext cx="5381767" cy="3262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3"/>
          <p:cNvSpPr>
            <a:spLocks noGrp="1"/>
          </p:cNvSpPr>
          <p:nvPr>
            <p:ph type="ftr" sz="quarter" idx="11"/>
          </p:nvPr>
        </p:nvSpPr>
        <p:spPr>
          <a:xfrm>
            <a:off x="4542209" y="6473625"/>
            <a:ext cx="550862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tx1"/>
                </a:solidFill>
                <a:latin typeface="Tahoma" panose="020B0604030504040204" pitchFamily="34" charset="0"/>
              </a:defRPr>
            </a:lvl1pPr>
            <a:lvl2pPr marL="742950" indent="-285750">
              <a:tabLst>
                <a:tab pos="723900" algn="l"/>
                <a:tab pos="1447800" algn="l"/>
                <a:tab pos="2171700" algn="l"/>
                <a:tab pos="2895600" algn="l"/>
              </a:tabLst>
              <a:defRPr>
                <a:solidFill>
                  <a:schemeClr val="tx1"/>
                </a:solidFill>
                <a:latin typeface="Tahoma" panose="020B0604030504040204" pitchFamily="34" charset="0"/>
              </a:defRPr>
            </a:lvl2pPr>
            <a:lvl3pPr marL="1143000" indent="-228600">
              <a:tabLst>
                <a:tab pos="723900" algn="l"/>
                <a:tab pos="1447800" algn="l"/>
                <a:tab pos="2171700" algn="l"/>
                <a:tab pos="2895600" algn="l"/>
              </a:tabLst>
              <a:defRPr>
                <a:solidFill>
                  <a:schemeClr val="tx1"/>
                </a:solidFill>
                <a:latin typeface="Tahoma" panose="020B0604030504040204" pitchFamily="34" charset="0"/>
              </a:defRPr>
            </a:lvl3pPr>
            <a:lvl4pPr marL="1600200" indent="-228600">
              <a:tabLst>
                <a:tab pos="723900" algn="l"/>
                <a:tab pos="1447800" algn="l"/>
                <a:tab pos="2171700" algn="l"/>
                <a:tab pos="2895600" algn="l"/>
              </a:tabLst>
              <a:defRPr>
                <a:solidFill>
                  <a:schemeClr val="tx1"/>
                </a:solidFill>
                <a:latin typeface="Tahoma" panose="020B0604030504040204" pitchFamily="34" charset="0"/>
              </a:defRPr>
            </a:lvl4pPr>
            <a:lvl5pPr marL="2057400" indent="-228600">
              <a:tabLst>
                <a:tab pos="723900" algn="l"/>
                <a:tab pos="1447800" algn="l"/>
                <a:tab pos="2171700" algn="l"/>
                <a:tab pos="2895600" algn="l"/>
              </a:tabLst>
              <a:defRPr>
                <a:solidFill>
                  <a:schemeClr val="tx1"/>
                </a:solidFill>
                <a:latin typeface="Tahoma" panose="020B0604030504040204"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9pPr>
          </a:lstStyle>
          <a:p>
            <a:pPr>
              <a:buClr>
                <a:srgbClr val="000000"/>
              </a:buClr>
              <a:buSzPct val="100000"/>
              <a:buFont typeface="Times New Roman" panose="02020603050405020304" pitchFamily="18" charset="0"/>
              <a:buNone/>
              <a:defRPr/>
            </a:pPr>
            <a:r>
              <a:rPr lang="en-US" sz="1400" dirty="0">
                <a:solidFill>
                  <a:srgbClr val="FFFF00"/>
                </a:solidFill>
                <a:latin typeface="Times New Roman" panose="02020603050405020304" pitchFamily="18" charset="0"/>
                <a:ea typeface="MS Gothic" panose="020B0609070205080204" pitchFamily="49" charset="-128"/>
              </a:rPr>
              <a:t>www.kaashivinfotech.com</a:t>
            </a:r>
          </a:p>
        </p:txBody>
      </p:sp>
    </p:spTree>
    <p:extLst>
      <p:ext uri="{BB962C8B-B14F-4D97-AF65-F5344CB8AC3E}">
        <p14:creationId xmlns:p14="http://schemas.microsoft.com/office/powerpoint/2010/main" val="3717492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62118" y="483425"/>
            <a:ext cx="8946541" cy="4195481"/>
          </a:xfrm>
        </p:spPr>
        <p:txBody>
          <a:bodyPr/>
          <a:lstStyle/>
          <a:p>
            <a:r>
              <a:rPr lang="en-US" dirty="0" smtClean="0"/>
              <a:t>The </a:t>
            </a:r>
            <a:r>
              <a:rPr lang="en-US" dirty="0"/>
              <a:t>second tab is the Emulate tab. The emulator is based on </a:t>
            </a:r>
            <a:r>
              <a:rPr lang="en-US" dirty="0">
                <a:hlinkClick r:id="rId2"/>
              </a:rPr>
              <a:t>Apache Ripple</a:t>
            </a:r>
            <a:r>
              <a:rPr lang="en-US" dirty="0"/>
              <a:t>. </a:t>
            </a:r>
            <a:endParaRPr lang="en-US" dirty="0" smtClean="0"/>
          </a:p>
          <a:p>
            <a:r>
              <a:rPr lang="en-US" dirty="0" smtClean="0"/>
              <a:t>It </a:t>
            </a:r>
            <a:r>
              <a:rPr lang="en-US" dirty="0"/>
              <a:t>is a kind of Chrome Browser plus some extra APIs, it supports </a:t>
            </a:r>
            <a:r>
              <a:rPr lang="en-US" dirty="0">
                <a:hlinkClick r:id="rId3"/>
              </a:rPr>
              <a:t>Cordova</a:t>
            </a:r>
            <a:r>
              <a:rPr lang="en-US" dirty="0"/>
              <a:t> and </a:t>
            </a:r>
            <a:r>
              <a:rPr lang="en-US" dirty="0">
                <a:hlinkClick r:id="rId4"/>
              </a:rPr>
              <a:t>Intel XDK </a:t>
            </a:r>
            <a:r>
              <a:rPr lang="en-US" dirty="0" err="1">
                <a:hlinkClick r:id="rId4"/>
              </a:rPr>
              <a:t>Apis</a:t>
            </a:r>
            <a:r>
              <a:rPr lang="en-US" dirty="0"/>
              <a:t>. </a:t>
            </a:r>
            <a:endParaRPr lang="en-US" dirty="0" smtClean="0"/>
          </a:p>
          <a:p>
            <a:r>
              <a:rPr lang="en-US" dirty="0" smtClean="0"/>
              <a:t>Testing </a:t>
            </a:r>
            <a:r>
              <a:rPr lang="en-US" dirty="0"/>
              <a:t>for different screen sizes and different devices is really easy with this tool as you can choose from a wide variety of devices. Intel integrated the Chrome Developer Tools for real time debugging and inspection of your front end. It’s much like the live preview on the develop tab but here you can deal with a hardware emulator.</a:t>
            </a:r>
            <a:endParaRPr lang="en-US" dirty="0"/>
          </a:p>
        </p:txBody>
      </p:sp>
      <p:sp>
        <p:nvSpPr>
          <p:cNvPr id="5" name="Rectangle 4"/>
          <p:cNvSpPr>
            <a:spLocks noChangeArrowheads="1"/>
          </p:cNvSpPr>
          <p:nvPr/>
        </p:nvSpPr>
        <p:spPr bwMode="auto">
          <a:xfrm>
            <a:off x="3384644" y="5063319"/>
            <a:ext cx="8807356" cy="1569660"/>
          </a:xfrm>
          <a:prstGeom prst="rect">
            <a:avLst/>
          </a:prstGeom>
          <a:solidFill>
            <a:srgbClr val="FFFF00"/>
          </a:solidFill>
          <a:ln w="9525">
            <a:solidFill>
              <a:schemeClr val="bg2"/>
            </a:solidFill>
            <a:miter lim="800000"/>
            <a:headEnd/>
            <a:tailEnd/>
          </a:ln>
        </p:spPr>
        <p:txBody>
          <a:bodyPr wrap="square">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just" eaLnBrk="1" hangingPunct="1">
              <a:buClr>
                <a:srgbClr val="000000"/>
              </a:buClr>
              <a:buSzPct val="100000"/>
              <a:buFont typeface="Times New Roman" panose="02020603050405020304" pitchFamily="18" charset="0"/>
              <a:buNone/>
            </a:pPr>
            <a:r>
              <a:rPr lang="en-US" sz="2000" dirty="0">
                <a:solidFill>
                  <a:srgbClr val="FF0000"/>
                </a:solidFill>
                <a:ea typeface="Adobe Gothic Std B" panose="020B0800000000000000" pitchFamily="34" charset="-128"/>
                <a:cs typeface="Arial" panose="020B0604020202020204" pitchFamily="34" charset="0"/>
              </a:rPr>
              <a:t>For </a:t>
            </a:r>
            <a:r>
              <a:rPr lang="en-US" sz="3600" dirty="0" err="1">
                <a:solidFill>
                  <a:srgbClr val="FF0000"/>
                </a:solidFill>
                <a:ea typeface="Adobe Gothic Std B" panose="020B0800000000000000" pitchFamily="34" charset="-128"/>
                <a:cs typeface="Arial" panose="020B0604020202020204" pitchFamily="34" charset="0"/>
              </a:rPr>
              <a:t>Inplant</a:t>
            </a:r>
            <a:r>
              <a:rPr lang="en-US" sz="3600" dirty="0">
                <a:solidFill>
                  <a:srgbClr val="FF0000"/>
                </a:solidFill>
                <a:ea typeface="Adobe Gothic Std B" panose="020B0800000000000000" pitchFamily="34" charset="-128"/>
                <a:cs typeface="Arial" panose="020B0604020202020204" pitchFamily="34" charset="0"/>
              </a:rPr>
              <a:t> Training / Internship</a:t>
            </a:r>
            <a:r>
              <a:rPr lang="en-US" sz="2000" dirty="0">
                <a:solidFill>
                  <a:srgbClr val="FF0000"/>
                </a:solidFill>
                <a:ea typeface="Adobe Gothic Std B" panose="020B0800000000000000" pitchFamily="34" charset="-128"/>
                <a:cs typeface="Arial" panose="020B0604020202020204" pitchFamily="34" charset="0"/>
              </a:rPr>
              <a:t>, </a:t>
            </a:r>
            <a:r>
              <a:rPr lang="en-US" sz="2000" dirty="0">
                <a:solidFill>
                  <a:srgbClr val="7030A0"/>
                </a:solidFill>
                <a:ea typeface="Adobe Gothic Std B" panose="020B0800000000000000" pitchFamily="34" charset="-128"/>
                <a:cs typeface="Arial" panose="020B0604020202020204" pitchFamily="34" charset="0"/>
              </a:rPr>
              <a:t>please download the "</a:t>
            </a:r>
            <a:r>
              <a:rPr lang="en-US" sz="2000" dirty="0" err="1">
                <a:solidFill>
                  <a:srgbClr val="7030A0"/>
                </a:solidFill>
                <a:ea typeface="Adobe Gothic Std B" panose="020B0800000000000000" pitchFamily="34" charset="-128"/>
                <a:cs typeface="Arial" panose="020B0604020202020204" pitchFamily="34" charset="0"/>
              </a:rPr>
              <a:t>Inplant</a:t>
            </a:r>
            <a:r>
              <a:rPr lang="en-US" sz="2000" dirty="0">
                <a:solidFill>
                  <a:srgbClr val="7030A0"/>
                </a:solidFill>
                <a:ea typeface="Adobe Gothic Std B" panose="020B0800000000000000" pitchFamily="34" charset="-128"/>
                <a:cs typeface="Arial" panose="020B0604020202020204" pitchFamily="34" charset="0"/>
              </a:rPr>
              <a:t> training registration form" from our website www.kaashivinfotech.com. Fill the form and send it to kaashiv.info@gmail.com</a:t>
            </a:r>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94" y="5063319"/>
            <a:ext cx="147161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t1.gstatic.com/images?q=tbn:ANd9GcSMReLS08nbNBq091ftyaeMC_KbIJNVs94rR7JwT5WWvYBxlDw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4308" y="5089297"/>
            <a:ext cx="893763"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p:cNvSpPr>
            <a:spLocks noGrp="1"/>
          </p:cNvSpPr>
          <p:nvPr>
            <p:ph type="ftr" sz="quarter" idx="11"/>
          </p:nvPr>
        </p:nvSpPr>
        <p:spPr>
          <a:xfrm>
            <a:off x="4760723" y="6492875"/>
            <a:ext cx="550862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tx1"/>
                </a:solidFill>
                <a:latin typeface="Tahoma" panose="020B0604030504040204" pitchFamily="34" charset="0"/>
              </a:defRPr>
            </a:lvl1pPr>
            <a:lvl2pPr marL="742950" indent="-285750">
              <a:tabLst>
                <a:tab pos="723900" algn="l"/>
                <a:tab pos="1447800" algn="l"/>
                <a:tab pos="2171700" algn="l"/>
                <a:tab pos="2895600" algn="l"/>
              </a:tabLst>
              <a:defRPr>
                <a:solidFill>
                  <a:schemeClr val="tx1"/>
                </a:solidFill>
                <a:latin typeface="Tahoma" panose="020B0604030504040204" pitchFamily="34" charset="0"/>
              </a:defRPr>
            </a:lvl2pPr>
            <a:lvl3pPr marL="1143000" indent="-228600">
              <a:tabLst>
                <a:tab pos="723900" algn="l"/>
                <a:tab pos="1447800" algn="l"/>
                <a:tab pos="2171700" algn="l"/>
                <a:tab pos="2895600" algn="l"/>
              </a:tabLst>
              <a:defRPr>
                <a:solidFill>
                  <a:schemeClr val="tx1"/>
                </a:solidFill>
                <a:latin typeface="Tahoma" panose="020B0604030504040204" pitchFamily="34" charset="0"/>
              </a:defRPr>
            </a:lvl3pPr>
            <a:lvl4pPr marL="1600200" indent="-228600">
              <a:tabLst>
                <a:tab pos="723900" algn="l"/>
                <a:tab pos="1447800" algn="l"/>
                <a:tab pos="2171700" algn="l"/>
                <a:tab pos="2895600" algn="l"/>
              </a:tabLst>
              <a:defRPr>
                <a:solidFill>
                  <a:schemeClr val="tx1"/>
                </a:solidFill>
                <a:latin typeface="Tahoma" panose="020B0604030504040204" pitchFamily="34" charset="0"/>
              </a:defRPr>
            </a:lvl4pPr>
            <a:lvl5pPr marL="2057400" indent="-228600">
              <a:tabLst>
                <a:tab pos="723900" algn="l"/>
                <a:tab pos="1447800" algn="l"/>
                <a:tab pos="2171700" algn="l"/>
                <a:tab pos="2895600" algn="l"/>
              </a:tabLst>
              <a:defRPr>
                <a:solidFill>
                  <a:schemeClr val="tx1"/>
                </a:solidFill>
                <a:latin typeface="Tahoma" panose="020B0604030504040204"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9pPr>
          </a:lstStyle>
          <a:p>
            <a:pPr>
              <a:buClr>
                <a:srgbClr val="000000"/>
              </a:buClr>
              <a:buSzPct val="100000"/>
              <a:buFont typeface="Times New Roman" panose="02020603050405020304" pitchFamily="18" charset="0"/>
              <a:buNone/>
              <a:defRPr/>
            </a:pPr>
            <a:r>
              <a:rPr lang="en-US" sz="1400" dirty="0">
                <a:solidFill>
                  <a:srgbClr val="FFFF00"/>
                </a:solidFill>
                <a:latin typeface="Times New Roman" panose="02020603050405020304" pitchFamily="18" charset="0"/>
                <a:ea typeface="MS Gothic" panose="020B0609070205080204" pitchFamily="49" charset="-128"/>
              </a:rPr>
              <a:t>www.kaashivinfotech.com</a:t>
            </a:r>
          </a:p>
        </p:txBody>
      </p:sp>
      <p:sp>
        <p:nvSpPr>
          <p:cNvPr id="9" name="TextBox 8"/>
          <p:cNvSpPr txBox="1"/>
          <p:nvPr/>
        </p:nvSpPr>
        <p:spPr>
          <a:xfrm>
            <a:off x="10645254" y="818866"/>
            <a:ext cx="312906" cy="369332"/>
          </a:xfrm>
          <a:prstGeom prst="rect">
            <a:avLst/>
          </a:prstGeom>
          <a:noFill/>
        </p:spPr>
        <p:txBody>
          <a:bodyPr wrap="none" rtlCol="0">
            <a:spAutoFit/>
          </a:bodyPr>
          <a:lstStyle/>
          <a:p>
            <a:r>
              <a:rPr lang="en-US" dirty="0" smtClean="0"/>
              <a:t>9</a:t>
            </a:r>
            <a:endParaRPr lang="en-US" dirty="0"/>
          </a:p>
        </p:txBody>
      </p:sp>
    </p:spTree>
    <p:extLst>
      <p:ext uri="{BB962C8B-B14F-4D97-AF65-F5344CB8AC3E}">
        <p14:creationId xmlns:p14="http://schemas.microsoft.com/office/powerpoint/2010/main" val="3155329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1631" y="316031"/>
            <a:ext cx="7833814" cy="4452421"/>
          </a:xfrm>
          <a:prstGeom prst="rect">
            <a:avLst/>
          </a:prstGeom>
        </p:spPr>
      </p:pic>
      <p:sp>
        <p:nvSpPr>
          <p:cNvPr id="5" name="Rectangle 4"/>
          <p:cNvSpPr>
            <a:spLocks noChangeArrowheads="1"/>
          </p:cNvSpPr>
          <p:nvPr/>
        </p:nvSpPr>
        <p:spPr bwMode="auto">
          <a:xfrm>
            <a:off x="3384644" y="5063319"/>
            <a:ext cx="8807356" cy="1569660"/>
          </a:xfrm>
          <a:prstGeom prst="rect">
            <a:avLst/>
          </a:prstGeom>
          <a:solidFill>
            <a:srgbClr val="FFFF00"/>
          </a:solidFill>
          <a:ln w="9525">
            <a:solidFill>
              <a:schemeClr val="bg2"/>
            </a:solidFill>
            <a:miter lim="800000"/>
            <a:headEnd/>
            <a:tailEnd/>
          </a:ln>
        </p:spPr>
        <p:txBody>
          <a:bodyPr wrap="square">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just" eaLnBrk="1" hangingPunct="1">
              <a:buClr>
                <a:srgbClr val="000000"/>
              </a:buClr>
              <a:buSzPct val="100000"/>
              <a:buFont typeface="Times New Roman" panose="02020603050405020304" pitchFamily="18" charset="0"/>
              <a:buNone/>
            </a:pPr>
            <a:r>
              <a:rPr lang="en-US" sz="2000" dirty="0">
                <a:solidFill>
                  <a:srgbClr val="FF0000"/>
                </a:solidFill>
                <a:ea typeface="Adobe Gothic Std B" panose="020B0800000000000000" pitchFamily="34" charset="-128"/>
                <a:cs typeface="Arial" panose="020B0604020202020204" pitchFamily="34" charset="0"/>
              </a:rPr>
              <a:t>For </a:t>
            </a:r>
            <a:r>
              <a:rPr lang="en-US" sz="3600" dirty="0" err="1">
                <a:solidFill>
                  <a:srgbClr val="FF0000"/>
                </a:solidFill>
                <a:ea typeface="Adobe Gothic Std B" panose="020B0800000000000000" pitchFamily="34" charset="-128"/>
                <a:cs typeface="Arial" panose="020B0604020202020204" pitchFamily="34" charset="0"/>
              </a:rPr>
              <a:t>Inplant</a:t>
            </a:r>
            <a:r>
              <a:rPr lang="en-US" sz="3600" dirty="0">
                <a:solidFill>
                  <a:srgbClr val="FF0000"/>
                </a:solidFill>
                <a:ea typeface="Adobe Gothic Std B" panose="020B0800000000000000" pitchFamily="34" charset="-128"/>
                <a:cs typeface="Arial" panose="020B0604020202020204" pitchFamily="34" charset="0"/>
              </a:rPr>
              <a:t> Training / Internship</a:t>
            </a:r>
            <a:r>
              <a:rPr lang="en-US" sz="2000" dirty="0">
                <a:solidFill>
                  <a:srgbClr val="FF0000"/>
                </a:solidFill>
                <a:ea typeface="Adobe Gothic Std B" panose="020B0800000000000000" pitchFamily="34" charset="-128"/>
                <a:cs typeface="Arial" panose="020B0604020202020204" pitchFamily="34" charset="0"/>
              </a:rPr>
              <a:t>, </a:t>
            </a:r>
            <a:r>
              <a:rPr lang="en-US" sz="2000" dirty="0">
                <a:solidFill>
                  <a:srgbClr val="7030A0"/>
                </a:solidFill>
                <a:ea typeface="Adobe Gothic Std B" panose="020B0800000000000000" pitchFamily="34" charset="-128"/>
                <a:cs typeface="Arial" panose="020B0604020202020204" pitchFamily="34" charset="0"/>
              </a:rPr>
              <a:t>please download the "</a:t>
            </a:r>
            <a:r>
              <a:rPr lang="en-US" sz="2000" dirty="0" err="1">
                <a:solidFill>
                  <a:srgbClr val="7030A0"/>
                </a:solidFill>
                <a:ea typeface="Adobe Gothic Std B" panose="020B0800000000000000" pitchFamily="34" charset="-128"/>
                <a:cs typeface="Arial" panose="020B0604020202020204" pitchFamily="34" charset="0"/>
              </a:rPr>
              <a:t>Inplant</a:t>
            </a:r>
            <a:r>
              <a:rPr lang="en-US" sz="2000" dirty="0">
                <a:solidFill>
                  <a:srgbClr val="7030A0"/>
                </a:solidFill>
                <a:ea typeface="Adobe Gothic Std B" panose="020B0800000000000000" pitchFamily="34" charset="-128"/>
                <a:cs typeface="Arial" panose="020B0604020202020204" pitchFamily="34" charset="0"/>
              </a:rPr>
              <a:t> training registration form" from our website www.kaashivinfotech.com. Fill the form and send it to kaashiv.info@gmail.com</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94" y="5063319"/>
            <a:ext cx="147161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t1.gstatic.com/images?q=tbn:ANd9GcSMReLS08nbNBq091ftyaeMC_KbIJNVs94rR7JwT5WWvYBxlDw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4308" y="5089297"/>
            <a:ext cx="893763"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p:cNvSpPr>
            <a:spLocks noGrp="1"/>
          </p:cNvSpPr>
          <p:nvPr>
            <p:ph type="ftr" sz="quarter" idx="11"/>
          </p:nvPr>
        </p:nvSpPr>
        <p:spPr>
          <a:xfrm>
            <a:off x="4760723" y="6492875"/>
            <a:ext cx="550862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tx1"/>
                </a:solidFill>
                <a:latin typeface="Tahoma" panose="020B0604030504040204" pitchFamily="34" charset="0"/>
              </a:defRPr>
            </a:lvl1pPr>
            <a:lvl2pPr marL="742950" indent="-285750">
              <a:tabLst>
                <a:tab pos="723900" algn="l"/>
                <a:tab pos="1447800" algn="l"/>
                <a:tab pos="2171700" algn="l"/>
                <a:tab pos="2895600" algn="l"/>
              </a:tabLst>
              <a:defRPr>
                <a:solidFill>
                  <a:schemeClr val="tx1"/>
                </a:solidFill>
                <a:latin typeface="Tahoma" panose="020B0604030504040204" pitchFamily="34" charset="0"/>
              </a:defRPr>
            </a:lvl2pPr>
            <a:lvl3pPr marL="1143000" indent="-228600">
              <a:tabLst>
                <a:tab pos="723900" algn="l"/>
                <a:tab pos="1447800" algn="l"/>
                <a:tab pos="2171700" algn="l"/>
                <a:tab pos="2895600" algn="l"/>
              </a:tabLst>
              <a:defRPr>
                <a:solidFill>
                  <a:schemeClr val="tx1"/>
                </a:solidFill>
                <a:latin typeface="Tahoma" panose="020B0604030504040204" pitchFamily="34" charset="0"/>
              </a:defRPr>
            </a:lvl3pPr>
            <a:lvl4pPr marL="1600200" indent="-228600">
              <a:tabLst>
                <a:tab pos="723900" algn="l"/>
                <a:tab pos="1447800" algn="l"/>
                <a:tab pos="2171700" algn="l"/>
                <a:tab pos="2895600" algn="l"/>
              </a:tabLst>
              <a:defRPr>
                <a:solidFill>
                  <a:schemeClr val="tx1"/>
                </a:solidFill>
                <a:latin typeface="Tahoma" panose="020B0604030504040204" pitchFamily="34" charset="0"/>
              </a:defRPr>
            </a:lvl4pPr>
            <a:lvl5pPr marL="2057400" indent="-228600">
              <a:tabLst>
                <a:tab pos="723900" algn="l"/>
                <a:tab pos="1447800" algn="l"/>
                <a:tab pos="2171700" algn="l"/>
                <a:tab pos="2895600" algn="l"/>
              </a:tabLst>
              <a:defRPr>
                <a:solidFill>
                  <a:schemeClr val="tx1"/>
                </a:solidFill>
                <a:latin typeface="Tahoma" panose="020B0604030504040204"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9pPr>
          </a:lstStyle>
          <a:p>
            <a:pPr>
              <a:buClr>
                <a:srgbClr val="000000"/>
              </a:buClr>
              <a:buSzPct val="100000"/>
              <a:buFont typeface="Times New Roman" panose="02020603050405020304" pitchFamily="18" charset="0"/>
              <a:buNone/>
              <a:defRPr/>
            </a:pPr>
            <a:r>
              <a:rPr lang="en-US" sz="1400" dirty="0">
                <a:solidFill>
                  <a:srgbClr val="FFFF00"/>
                </a:solidFill>
                <a:latin typeface="Times New Roman" panose="02020603050405020304" pitchFamily="18" charset="0"/>
                <a:ea typeface="MS Gothic" panose="020B0609070205080204" pitchFamily="49" charset="-128"/>
              </a:rPr>
              <a:t>www.kaashivinfotech.com</a:t>
            </a:r>
          </a:p>
        </p:txBody>
      </p:sp>
      <p:sp>
        <p:nvSpPr>
          <p:cNvPr id="9" name="TextBox 8"/>
          <p:cNvSpPr txBox="1"/>
          <p:nvPr/>
        </p:nvSpPr>
        <p:spPr>
          <a:xfrm>
            <a:off x="10713493" y="900752"/>
            <a:ext cx="441146" cy="369332"/>
          </a:xfrm>
          <a:prstGeom prst="rect">
            <a:avLst/>
          </a:prstGeom>
          <a:noFill/>
        </p:spPr>
        <p:txBody>
          <a:bodyPr wrap="none" rtlCol="0">
            <a:spAutoFit/>
          </a:bodyPr>
          <a:lstStyle/>
          <a:p>
            <a:r>
              <a:rPr lang="en-US" dirty="0" smtClean="0"/>
              <a:t>10</a:t>
            </a:r>
            <a:endParaRPr lang="en-US" dirty="0"/>
          </a:p>
        </p:txBody>
      </p:sp>
    </p:spTree>
    <p:extLst>
      <p:ext uri="{BB962C8B-B14F-4D97-AF65-F5344CB8AC3E}">
        <p14:creationId xmlns:p14="http://schemas.microsoft.com/office/powerpoint/2010/main" val="1156872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11992" y="797323"/>
            <a:ext cx="10237978" cy="3856563"/>
          </a:xfrm>
        </p:spPr>
        <p:txBody>
          <a:bodyPr>
            <a:normAutofit fontScale="92500" lnSpcReduction="10000"/>
          </a:bodyPr>
          <a:lstStyle/>
          <a:p>
            <a:r>
              <a:rPr lang="en-US" dirty="0"/>
              <a:t>The testing features makes development time even faster as you don’t have to build the app every time you want to test it. </a:t>
            </a:r>
            <a:endParaRPr lang="en-US" dirty="0" smtClean="0"/>
          </a:p>
          <a:p>
            <a:r>
              <a:rPr lang="en-US" dirty="0" smtClean="0"/>
              <a:t>Firstly </a:t>
            </a:r>
            <a:r>
              <a:rPr lang="en-US" dirty="0"/>
              <a:t>you download the App Preview onto your test machine (phone, tablet </a:t>
            </a:r>
            <a:r>
              <a:rPr lang="en-US" dirty="0" err="1"/>
              <a:t>etc</a:t>
            </a:r>
            <a:r>
              <a:rPr lang="en-US" dirty="0"/>
              <a:t>). </a:t>
            </a:r>
            <a:endParaRPr lang="en-US" dirty="0" smtClean="0"/>
          </a:p>
          <a:p>
            <a:r>
              <a:rPr lang="en-US" dirty="0" smtClean="0"/>
              <a:t>It </a:t>
            </a:r>
            <a:r>
              <a:rPr lang="en-US" dirty="0"/>
              <a:t>is available on </a:t>
            </a:r>
            <a:r>
              <a:rPr lang="en-US" dirty="0">
                <a:hlinkClick r:id="rId2"/>
              </a:rPr>
              <a:t>IOS</a:t>
            </a:r>
            <a:r>
              <a:rPr lang="en-US" dirty="0"/>
              <a:t>, </a:t>
            </a:r>
            <a:r>
              <a:rPr lang="en-US" dirty="0">
                <a:hlinkClick r:id="rId3"/>
              </a:rPr>
              <a:t>Android</a:t>
            </a:r>
            <a:r>
              <a:rPr lang="en-US" dirty="0"/>
              <a:t> and the </a:t>
            </a:r>
            <a:r>
              <a:rPr lang="en-US" dirty="0">
                <a:hlinkClick r:id="rId4"/>
              </a:rPr>
              <a:t>Windows Store</a:t>
            </a:r>
            <a:r>
              <a:rPr lang="en-US" dirty="0"/>
              <a:t>. There are two ways to test. </a:t>
            </a:r>
            <a:endParaRPr lang="en-US" dirty="0" smtClean="0"/>
          </a:p>
          <a:p>
            <a:r>
              <a:rPr lang="en-US" dirty="0" smtClean="0"/>
              <a:t>The </a:t>
            </a:r>
            <a:r>
              <a:rPr lang="en-US" dirty="0"/>
              <a:t>first is by pulling the project from the server and executing it in the App Preview. </a:t>
            </a:r>
            <a:endParaRPr lang="en-US" dirty="0" smtClean="0"/>
          </a:p>
          <a:p>
            <a:r>
              <a:rPr lang="en-US" dirty="0" smtClean="0"/>
              <a:t>The </a:t>
            </a:r>
            <a:r>
              <a:rPr lang="en-US" dirty="0"/>
              <a:t>second is using </a:t>
            </a:r>
            <a:r>
              <a:rPr lang="en-US" dirty="0" err="1"/>
              <a:t>WiFi</a:t>
            </a:r>
            <a:r>
              <a:rPr lang="en-US" dirty="0"/>
              <a:t>, connect the smart-phone or tablet with the same </a:t>
            </a:r>
            <a:r>
              <a:rPr lang="en-US" dirty="0" err="1"/>
              <a:t>WiFi</a:t>
            </a:r>
            <a:r>
              <a:rPr lang="en-US" dirty="0"/>
              <a:t> that you connect your laptop. </a:t>
            </a:r>
            <a:endParaRPr lang="en-US" dirty="0" smtClean="0"/>
          </a:p>
          <a:p>
            <a:r>
              <a:rPr lang="en-US" dirty="0" smtClean="0"/>
              <a:t>The </a:t>
            </a:r>
            <a:r>
              <a:rPr lang="en-US" dirty="0"/>
              <a:t>second method is faster as you don’t have to push and pull the data between the server each time. You can also debug remotely with </a:t>
            </a:r>
            <a:r>
              <a:rPr lang="en-US" dirty="0" err="1">
                <a:hlinkClick r:id="rId5"/>
              </a:rPr>
              <a:t>weinre</a:t>
            </a:r>
            <a:r>
              <a:rPr lang="en-US" dirty="0"/>
              <a:t> (not full </a:t>
            </a:r>
            <a:r>
              <a:rPr lang="en-US" dirty="0" err="1"/>
              <a:t>javascript</a:t>
            </a:r>
            <a:r>
              <a:rPr lang="en-US" dirty="0"/>
              <a:t> support).</a:t>
            </a:r>
            <a:endParaRPr lang="en-US" dirty="0"/>
          </a:p>
        </p:txBody>
      </p:sp>
      <p:sp>
        <p:nvSpPr>
          <p:cNvPr id="6" name="TextBox 5"/>
          <p:cNvSpPr txBox="1"/>
          <p:nvPr/>
        </p:nvSpPr>
        <p:spPr>
          <a:xfrm>
            <a:off x="10590664" y="464024"/>
            <a:ext cx="594164" cy="369332"/>
          </a:xfrm>
          <a:prstGeom prst="rect">
            <a:avLst/>
          </a:prstGeom>
          <a:noFill/>
        </p:spPr>
        <p:txBody>
          <a:bodyPr wrap="square" rtlCol="0">
            <a:spAutoFit/>
          </a:bodyPr>
          <a:lstStyle/>
          <a:p>
            <a:r>
              <a:rPr lang="en-US" dirty="0" smtClean="0"/>
              <a:t>11</a:t>
            </a:r>
            <a:endParaRPr lang="en-US" dirty="0"/>
          </a:p>
        </p:txBody>
      </p:sp>
      <p:sp>
        <p:nvSpPr>
          <p:cNvPr id="7" name="Rectangle 6"/>
          <p:cNvSpPr>
            <a:spLocks noChangeArrowheads="1"/>
          </p:cNvSpPr>
          <p:nvPr/>
        </p:nvSpPr>
        <p:spPr bwMode="auto">
          <a:xfrm>
            <a:off x="3384644" y="5063319"/>
            <a:ext cx="8807356" cy="1569660"/>
          </a:xfrm>
          <a:prstGeom prst="rect">
            <a:avLst/>
          </a:prstGeom>
          <a:solidFill>
            <a:srgbClr val="FFFF00"/>
          </a:solidFill>
          <a:ln w="9525">
            <a:solidFill>
              <a:schemeClr val="bg2"/>
            </a:solidFill>
            <a:miter lim="800000"/>
            <a:headEnd/>
            <a:tailEnd/>
          </a:ln>
        </p:spPr>
        <p:txBody>
          <a:bodyPr wrap="square">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just" eaLnBrk="1" hangingPunct="1">
              <a:buClr>
                <a:srgbClr val="000000"/>
              </a:buClr>
              <a:buSzPct val="100000"/>
              <a:buFont typeface="Times New Roman" panose="02020603050405020304" pitchFamily="18" charset="0"/>
              <a:buNone/>
            </a:pPr>
            <a:r>
              <a:rPr lang="en-US" sz="2000" dirty="0">
                <a:solidFill>
                  <a:srgbClr val="FF0000"/>
                </a:solidFill>
                <a:ea typeface="Adobe Gothic Std B" panose="020B0800000000000000" pitchFamily="34" charset="-128"/>
                <a:cs typeface="Arial" panose="020B0604020202020204" pitchFamily="34" charset="0"/>
              </a:rPr>
              <a:t>For </a:t>
            </a:r>
            <a:r>
              <a:rPr lang="en-US" sz="3600" dirty="0" err="1">
                <a:solidFill>
                  <a:srgbClr val="FF0000"/>
                </a:solidFill>
                <a:ea typeface="Adobe Gothic Std B" panose="020B0800000000000000" pitchFamily="34" charset="-128"/>
                <a:cs typeface="Arial" panose="020B0604020202020204" pitchFamily="34" charset="0"/>
              </a:rPr>
              <a:t>Inplant</a:t>
            </a:r>
            <a:r>
              <a:rPr lang="en-US" sz="3600" dirty="0">
                <a:solidFill>
                  <a:srgbClr val="FF0000"/>
                </a:solidFill>
                <a:ea typeface="Adobe Gothic Std B" panose="020B0800000000000000" pitchFamily="34" charset="-128"/>
                <a:cs typeface="Arial" panose="020B0604020202020204" pitchFamily="34" charset="0"/>
              </a:rPr>
              <a:t> Training / Internship</a:t>
            </a:r>
            <a:r>
              <a:rPr lang="en-US" sz="2000" dirty="0">
                <a:solidFill>
                  <a:srgbClr val="FF0000"/>
                </a:solidFill>
                <a:ea typeface="Adobe Gothic Std B" panose="020B0800000000000000" pitchFamily="34" charset="-128"/>
                <a:cs typeface="Arial" panose="020B0604020202020204" pitchFamily="34" charset="0"/>
              </a:rPr>
              <a:t>, </a:t>
            </a:r>
            <a:r>
              <a:rPr lang="en-US" sz="2000" dirty="0">
                <a:solidFill>
                  <a:srgbClr val="7030A0"/>
                </a:solidFill>
                <a:ea typeface="Adobe Gothic Std B" panose="020B0800000000000000" pitchFamily="34" charset="-128"/>
                <a:cs typeface="Arial" panose="020B0604020202020204" pitchFamily="34" charset="0"/>
              </a:rPr>
              <a:t>please download the "</a:t>
            </a:r>
            <a:r>
              <a:rPr lang="en-US" sz="2000" dirty="0" err="1">
                <a:solidFill>
                  <a:srgbClr val="7030A0"/>
                </a:solidFill>
                <a:ea typeface="Adobe Gothic Std B" panose="020B0800000000000000" pitchFamily="34" charset="-128"/>
                <a:cs typeface="Arial" panose="020B0604020202020204" pitchFamily="34" charset="0"/>
              </a:rPr>
              <a:t>Inplant</a:t>
            </a:r>
            <a:r>
              <a:rPr lang="en-US" sz="2000" dirty="0">
                <a:solidFill>
                  <a:srgbClr val="7030A0"/>
                </a:solidFill>
                <a:ea typeface="Adobe Gothic Std B" panose="020B0800000000000000" pitchFamily="34" charset="-128"/>
                <a:cs typeface="Arial" panose="020B0604020202020204" pitchFamily="34" charset="0"/>
              </a:rPr>
              <a:t> training registration form" from our website www.kaashivinfotech.com. Fill the form and send it to kaashiv.info@gmail.com</a:t>
            </a:r>
          </a:p>
        </p:txBody>
      </p:sp>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94" y="5063319"/>
            <a:ext cx="147161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http://t1.gstatic.com/images?q=tbn:ANd9GcSMReLS08nbNBq091ftyaeMC_KbIJNVs94rR7JwT5WWvYBxlDw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44308" y="5089297"/>
            <a:ext cx="893763"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3"/>
          <p:cNvSpPr>
            <a:spLocks noGrp="1"/>
          </p:cNvSpPr>
          <p:nvPr>
            <p:ph type="ftr" sz="quarter" idx="11"/>
          </p:nvPr>
        </p:nvSpPr>
        <p:spPr>
          <a:xfrm>
            <a:off x="4760723" y="6492875"/>
            <a:ext cx="550862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tx1"/>
                </a:solidFill>
                <a:latin typeface="Tahoma" panose="020B0604030504040204" pitchFamily="34" charset="0"/>
              </a:defRPr>
            </a:lvl1pPr>
            <a:lvl2pPr marL="742950" indent="-285750">
              <a:tabLst>
                <a:tab pos="723900" algn="l"/>
                <a:tab pos="1447800" algn="l"/>
                <a:tab pos="2171700" algn="l"/>
                <a:tab pos="2895600" algn="l"/>
              </a:tabLst>
              <a:defRPr>
                <a:solidFill>
                  <a:schemeClr val="tx1"/>
                </a:solidFill>
                <a:latin typeface="Tahoma" panose="020B0604030504040204" pitchFamily="34" charset="0"/>
              </a:defRPr>
            </a:lvl2pPr>
            <a:lvl3pPr marL="1143000" indent="-228600">
              <a:tabLst>
                <a:tab pos="723900" algn="l"/>
                <a:tab pos="1447800" algn="l"/>
                <a:tab pos="2171700" algn="l"/>
                <a:tab pos="2895600" algn="l"/>
              </a:tabLst>
              <a:defRPr>
                <a:solidFill>
                  <a:schemeClr val="tx1"/>
                </a:solidFill>
                <a:latin typeface="Tahoma" panose="020B0604030504040204" pitchFamily="34" charset="0"/>
              </a:defRPr>
            </a:lvl3pPr>
            <a:lvl4pPr marL="1600200" indent="-228600">
              <a:tabLst>
                <a:tab pos="723900" algn="l"/>
                <a:tab pos="1447800" algn="l"/>
                <a:tab pos="2171700" algn="l"/>
                <a:tab pos="2895600" algn="l"/>
              </a:tabLst>
              <a:defRPr>
                <a:solidFill>
                  <a:schemeClr val="tx1"/>
                </a:solidFill>
                <a:latin typeface="Tahoma" panose="020B0604030504040204" pitchFamily="34" charset="0"/>
              </a:defRPr>
            </a:lvl4pPr>
            <a:lvl5pPr marL="2057400" indent="-228600">
              <a:tabLst>
                <a:tab pos="723900" algn="l"/>
                <a:tab pos="1447800" algn="l"/>
                <a:tab pos="2171700" algn="l"/>
                <a:tab pos="2895600" algn="l"/>
              </a:tabLst>
              <a:defRPr>
                <a:solidFill>
                  <a:schemeClr val="tx1"/>
                </a:solidFill>
                <a:latin typeface="Tahoma" panose="020B0604030504040204"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9pPr>
          </a:lstStyle>
          <a:p>
            <a:pPr>
              <a:buClr>
                <a:srgbClr val="000000"/>
              </a:buClr>
              <a:buSzPct val="100000"/>
              <a:buFont typeface="Times New Roman" panose="02020603050405020304" pitchFamily="18" charset="0"/>
              <a:buNone/>
              <a:defRPr/>
            </a:pPr>
            <a:r>
              <a:rPr lang="en-US" sz="1400" dirty="0">
                <a:solidFill>
                  <a:srgbClr val="FFFF00"/>
                </a:solidFill>
                <a:latin typeface="Times New Roman" panose="02020603050405020304" pitchFamily="18" charset="0"/>
                <a:ea typeface="MS Gothic" panose="020B0609070205080204" pitchFamily="49" charset="-128"/>
              </a:rPr>
              <a:t>www.kaashivinfotech.com</a:t>
            </a:r>
          </a:p>
        </p:txBody>
      </p:sp>
    </p:spTree>
    <p:extLst>
      <p:ext uri="{BB962C8B-B14F-4D97-AF65-F5344CB8AC3E}">
        <p14:creationId xmlns:p14="http://schemas.microsoft.com/office/powerpoint/2010/main" val="2194346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845" y="406163"/>
            <a:ext cx="8161951" cy="4670804"/>
          </a:xfrm>
          <a:prstGeom prst="rect">
            <a:avLst/>
          </a:prstGeom>
        </p:spPr>
      </p:pic>
      <p:sp>
        <p:nvSpPr>
          <p:cNvPr id="5" name="TextBox 4"/>
          <p:cNvSpPr txBox="1"/>
          <p:nvPr/>
        </p:nvSpPr>
        <p:spPr>
          <a:xfrm>
            <a:off x="10536073" y="655092"/>
            <a:ext cx="614148" cy="369332"/>
          </a:xfrm>
          <a:prstGeom prst="rect">
            <a:avLst/>
          </a:prstGeom>
          <a:noFill/>
        </p:spPr>
        <p:txBody>
          <a:bodyPr wrap="square" rtlCol="0">
            <a:spAutoFit/>
          </a:bodyPr>
          <a:lstStyle/>
          <a:p>
            <a:r>
              <a:rPr lang="en-US" dirty="0" smtClean="0"/>
              <a:t>12</a:t>
            </a:r>
            <a:endParaRPr lang="en-US" dirty="0"/>
          </a:p>
        </p:txBody>
      </p:sp>
      <p:sp>
        <p:nvSpPr>
          <p:cNvPr id="6" name="Rectangle 5"/>
          <p:cNvSpPr>
            <a:spLocks noChangeArrowheads="1"/>
          </p:cNvSpPr>
          <p:nvPr/>
        </p:nvSpPr>
        <p:spPr bwMode="auto">
          <a:xfrm>
            <a:off x="3384644" y="5063319"/>
            <a:ext cx="8807356" cy="1569660"/>
          </a:xfrm>
          <a:prstGeom prst="rect">
            <a:avLst/>
          </a:prstGeom>
          <a:solidFill>
            <a:srgbClr val="FFFF00"/>
          </a:solidFill>
          <a:ln w="9525">
            <a:solidFill>
              <a:schemeClr val="bg2"/>
            </a:solidFill>
            <a:miter lim="800000"/>
            <a:headEnd/>
            <a:tailEnd/>
          </a:ln>
        </p:spPr>
        <p:txBody>
          <a:bodyPr wrap="square">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just" eaLnBrk="1" hangingPunct="1">
              <a:buClr>
                <a:srgbClr val="000000"/>
              </a:buClr>
              <a:buSzPct val="100000"/>
              <a:buFont typeface="Times New Roman" panose="02020603050405020304" pitchFamily="18" charset="0"/>
              <a:buNone/>
            </a:pPr>
            <a:r>
              <a:rPr lang="en-US" sz="2000" dirty="0">
                <a:solidFill>
                  <a:srgbClr val="FF0000"/>
                </a:solidFill>
                <a:ea typeface="Adobe Gothic Std B" panose="020B0800000000000000" pitchFamily="34" charset="-128"/>
                <a:cs typeface="Arial" panose="020B0604020202020204" pitchFamily="34" charset="0"/>
              </a:rPr>
              <a:t>For </a:t>
            </a:r>
            <a:r>
              <a:rPr lang="en-US" sz="3600" dirty="0" err="1">
                <a:solidFill>
                  <a:srgbClr val="FF0000"/>
                </a:solidFill>
                <a:ea typeface="Adobe Gothic Std B" panose="020B0800000000000000" pitchFamily="34" charset="-128"/>
                <a:cs typeface="Arial" panose="020B0604020202020204" pitchFamily="34" charset="0"/>
              </a:rPr>
              <a:t>Inplant</a:t>
            </a:r>
            <a:r>
              <a:rPr lang="en-US" sz="3600" dirty="0">
                <a:solidFill>
                  <a:srgbClr val="FF0000"/>
                </a:solidFill>
                <a:ea typeface="Adobe Gothic Std B" panose="020B0800000000000000" pitchFamily="34" charset="-128"/>
                <a:cs typeface="Arial" panose="020B0604020202020204" pitchFamily="34" charset="0"/>
              </a:rPr>
              <a:t> Training / Internship</a:t>
            </a:r>
            <a:r>
              <a:rPr lang="en-US" sz="2000" dirty="0">
                <a:solidFill>
                  <a:srgbClr val="FF0000"/>
                </a:solidFill>
                <a:ea typeface="Adobe Gothic Std B" panose="020B0800000000000000" pitchFamily="34" charset="-128"/>
                <a:cs typeface="Arial" panose="020B0604020202020204" pitchFamily="34" charset="0"/>
              </a:rPr>
              <a:t>, </a:t>
            </a:r>
            <a:r>
              <a:rPr lang="en-US" sz="2000" dirty="0">
                <a:solidFill>
                  <a:srgbClr val="7030A0"/>
                </a:solidFill>
                <a:ea typeface="Adobe Gothic Std B" panose="020B0800000000000000" pitchFamily="34" charset="-128"/>
                <a:cs typeface="Arial" panose="020B0604020202020204" pitchFamily="34" charset="0"/>
              </a:rPr>
              <a:t>please download the "</a:t>
            </a:r>
            <a:r>
              <a:rPr lang="en-US" sz="2000" dirty="0" err="1">
                <a:solidFill>
                  <a:srgbClr val="7030A0"/>
                </a:solidFill>
                <a:ea typeface="Adobe Gothic Std B" panose="020B0800000000000000" pitchFamily="34" charset="-128"/>
                <a:cs typeface="Arial" panose="020B0604020202020204" pitchFamily="34" charset="0"/>
              </a:rPr>
              <a:t>Inplant</a:t>
            </a:r>
            <a:r>
              <a:rPr lang="en-US" sz="2000" dirty="0">
                <a:solidFill>
                  <a:srgbClr val="7030A0"/>
                </a:solidFill>
                <a:ea typeface="Adobe Gothic Std B" panose="020B0800000000000000" pitchFamily="34" charset="-128"/>
                <a:cs typeface="Arial" panose="020B0604020202020204" pitchFamily="34" charset="0"/>
              </a:rPr>
              <a:t> training registration form" from our website www.kaashivinfotech.com. Fill the form and send it to kaashiv.info@gmail.com</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94" y="5063319"/>
            <a:ext cx="147161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http://t1.gstatic.com/images?q=tbn:ANd9GcSMReLS08nbNBq091ftyaeMC_KbIJNVs94rR7JwT5WWvYBxlDw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4308" y="5089297"/>
            <a:ext cx="893763"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3"/>
          <p:cNvSpPr>
            <a:spLocks noGrp="1"/>
          </p:cNvSpPr>
          <p:nvPr>
            <p:ph type="ftr" sz="quarter" idx="11"/>
          </p:nvPr>
        </p:nvSpPr>
        <p:spPr>
          <a:xfrm>
            <a:off x="4760723" y="6492875"/>
            <a:ext cx="550862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tx1"/>
                </a:solidFill>
                <a:latin typeface="Tahoma" panose="020B0604030504040204" pitchFamily="34" charset="0"/>
              </a:defRPr>
            </a:lvl1pPr>
            <a:lvl2pPr marL="742950" indent="-285750">
              <a:tabLst>
                <a:tab pos="723900" algn="l"/>
                <a:tab pos="1447800" algn="l"/>
                <a:tab pos="2171700" algn="l"/>
                <a:tab pos="2895600" algn="l"/>
              </a:tabLst>
              <a:defRPr>
                <a:solidFill>
                  <a:schemeClr val="tx1"/>
                </a:solidFill>
                <a:latin typeface="Tahoma" panose="020B0604030504040204" pitchFamily="34" charset="0"/>
              </a:defRPr>
            </a:lvl2pPr>
            <a:lvl3pPr marL="1143000" indent="-228600">
              <a:tabLst>
                <a:tab pos="723900" algn="l"/>
                <a:tab pos="1447800" algn="l"/>
                <a:tab pos="2171700" algn="l"/>
                <a:tab pos="2895600" algn="l"/>
              </a:tabLst>
              <a:defRPr>
                <a:solidFill>
                  <a:schemeClr val="tx1"/>
                </a:solidFill>
                <a:latin typeface="Tahoma" panose="020B0604030504040204" pitchFamily="34" charset="0"/>
              </a:defRPr>
            </a:lvl3pPr>
            <a:lvl4pPr marL="1600200" indent="-228600">
              <a:tabLst>
                <a:tab pos="723900" algn="l"/>
                <a:tab pos="1447800" algn="l"/>
                <a:tab pos="2171700" algn="l"/>
                <a:tab pos="2895600" algn="l"/>
              </a:tabLst>
              <a:defRPr>
                <a:solidFill>
                  <a:schemeClr val="tx1"/>
                </a:solidFill>
                <a:latin typeface="Tahoma" panose="020B0604030504040204" pitchFamily="34" charset="0"/>
              </a:defRPr>
            </a:lvl4pPr>
            <a:lvl5pPr marL="2057400" indent="-228600">
              <a:tabLst>
                <a:tab pos="723900" algn="l"/>
                <a:tab pos="1447800" algn="l"/>
                <a:tab pos="2171700" algn="l"/>
                <a:tab pos="2895600" algn="l"/>
              </a:tabLst>
              <a:defRPr>
                <a:solidFill>
                  <a:schemeClr val="tx1"/>
                </a:solidFill>
                <a:latin typeface="Tahoma" panose="020B0604030504040204"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9pPr>
          </a:lstStyle>
          <a:p>
            <a:pPr>
              <a:buClr>
                <a:srgbClr val="000000"/>
              </a:buClr>
              <a:buSzPct val="100000"/>
              <a:buFont typeface="Times New Roman" panose="02020603050405020304" pitchFamily="18" charset="0"/>
              <a:buNone/>
              <a:defRPr/>
            </a:pPr>
            <a:r>
              <a:rPr lang="en-US" sz="1400" dirty="0">
                <a:solidFill>
                  <a:srgbClr val="FFFF00"/>
                </a:solidFill>
                <a:latin typeface="Times New Roman" panose="02020603050405020304" pitchFamily="18" charset="0"/>
                <a:ea typeface="MS Gothic" panose="020B0609070205080204" pitchFamily="49" charset="-128"/>
              </a:rPr>
              <a:t>www.kaashivinfotech.com</a:t>
            </a:r>
          </a:p>
        </p:txBody>
      </p:sp>
    </p:spTree>
    <p:extLst>
      <p:ext uri="{BB962C8B-B14F-4D97-AF65-F5344CB8AC3E}">
        <p14:creationId xmlns:p14="http://schemas.microsoft.com/office/powerpoint/2010/main" val="828517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7652" y="647199"/>
            <a:ext cx="8946541" cy="4195481"/>
          </a:xfrm>
        </p:spPr>
        <p:txBody>
          <a:bodyPr/>
          <a:lstStyle/>
          <a:p>
            <a:r>
              <a:rPr lang="en-US" dirty="0"/>
              <a:t>The debug tab is only available for Android 4.x devices. This is an </a:t>
            </a:r>
            <a:r>
              <a:rPr lang="en-US" dirty="0" err="1"/>
              <a:t>usb</a:t>
            </a:r>
            <a:r>
              <a:rPr lang="en-US" dirty="0"/>
              <a:t> debugging much like remote test debugging. </a:t>
            </a:r>
            <a:endParaRPr lang="en-US" dirty="0" smtClean="0"/>
          </a:p>
          <a:p>
            <a:r>
              <a:rPr lang="en-US" dirty="0" smtClean="0"/>
              <a:t>This </a:t>
            </a:r>
            <a:r>
              <a:rPr lang="en-US" dirty="0"/>
              <a:t>debugging method uses Chrome Developers Tool with extra support for </a:t>
            </a:r>
            <a:r>
              <a:rPr lang="en-US" dirty="0" err="1"/>
              <a:t>Javascript</a:t>
            </a:r>
            <a:r>
              <a:rPr lang="en-US" dirty="0"/>
              <a:t> and gives more in depth debugging tools</a:t>
            </a:r>
            <a:r>
              <a:rPr lang="en-US" dirty="0" smtClean="0"/>
              <a:t>.</a:t>
            </a:r>
          </a:p>
          <a:p>
            <a:r>
              <a:rPr lang="en-US" dirty="0" smtClean="0"/>
              <a:t> </a:t>
            </a:r>
            <a:r>
              <a:rPr lang="en-US" dirty="0"/>
              <a:t>The tab provides information on how to set up your device to make use this feature</a:t>
            </a:r>
            <a:r>
              <a:rPr lang="en-US" dirty="0" smtClean="0"/>
              <a:t>.</a:t>
            </a:r>
          </a:p>
          <a:p>
            <a:r>
              <a:rPr lang="en-US" dirty="0" smtClean="0"/>
              <a:t> </a:t>
            </a:r>
            <a:r>
              <a:rPr lang="en-US" dirty="0"/>
              <a:t>The profile tab is also only available for Android 4.x devices. In this tab you can collect information on app performance.</a:t>
            </a:r>
          </a:p>
          <a:p>
            <a:r>
              <a:rPr lang="en-US" dirty="0"/>
              <a:t>Intel XDK supports building for Android, </a:t>
            </a:r>
            <a:r>
              <a:rPr lang="en-US" dirty="0" err="1"/>
              <a:t>iOS</a:t>
            </a:r>
            <a:r>
              <a:rPr lang="en-US" dirty="0"/>
              <a:t>, Windows 8, Windows 8 Phone, </a:t>
            </a:r>
            <a:r>
              <a:rPr lang="en-US" dirty="0" err="1"/>
              <a:t>Tizen</a:t>
            </a:r>
            <a:r>
              <a:rPr lang="en-US" dirty="0"/>
              <a:t>, Firefox OS (beta) and Amazon apps. It also supports building Facebook and Chrome Web Apps.</a:t>
            </a:r>
          </a:p>
          <a:p>
            <a:endParaRPr lang="en-US" dirty="0"/>
          </a:p>
        </p:txBody>
      </p:sp>
      <p:sp>
        <p:nvSpPr>
          <p:cNvPr id="5" name="TextBox 4"/>
          <p:cNvSpPr txBox="1"/>
          <p:nvPr/>
        </p:nvSpPr>
        <p:spPr>
          <a:xfrm>
            <a:off x="10508776" y="647199"/>
            <a:ext cx="518615" cy="369332"/>
          </a:xfrm>
          <a:prstGeom prst="rect">
            <a:avLst/>
          </a:prstGeom>
          <a:noFill/>
        </p:spPr>
        <p:txBody>
          <a:bodyPr wrap="square" rtlCol="0">
            <a:spAutoFit/>
          </a:bodyPr>
          <a:lstStyle/>
          <a:p>
            <a:r>
              <a:rPr lang="en-US" dirty="0" smtClean="0"/>
              <a:t>13</a:t>
            </a:r>
            <a:endParaRPr lang="en-US" dirty="0"/>
          </a:p>
        </p:txBody>
      </p:sp>
      <p:sp>
        <p:nvSpPr>
          <p:cNvPr id="6" name="Rectangle 5"/>
          <p:cNvSpPr>
            <a:spLocks noChangeArrowheads="1"/>
          </p:cNvSpPr>
          <p:nvPr/>
        </p:nvSpPr>
        <p:spPr bwMode="auto">
          <a:xfrm>
            <a:off x="3384644" y="5063319"/>
            <a:ext cx="8807356" cy="1569660"/>
          </a:xfrm>
          <a:prstGeom prst="rect">
            <a:avLst/>
          </a:prstGeom>
          <a:solidFill>
            <a:srgbClr val="FFFF00"/>
          </a:solidFill>
          <a:ln w="9525">
            <a:solidFill>
              <a:schemeClr val="bg2"/>
            </a:solidFill>
            <a:miter lim="800000"/>
            <a:headEnd/>
            <a:tailEnd/>
          </a:ln>
        </p:spPr>
        <p:txBody>
          <a:bodyPr wrap="square">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just" eaLnBrk="1" hangingPunct="1">
              <a:buClr>
                <a:srgbClr val="000000"/>
              </a:buClr>
              <a:buSzPct val="100000"/>
              <a:buFont typeface="Times New Roman" panose="02020603050405020304" pitchFamily="18" charset="0"/>
              <a:buNone/>
            </a:pPr>
            <a:r>
              <a:rPr lang="en-US" sz="2000" dirty="0">
                <a:solidFill>
                  <a:srgbClr val="FF0000"/>
                </a:solidFill>
                <a:ea typeface="Adobe Gothic Std B" panose="020B0800000000000000" pitchFamily="34" charset="-128"/>
                <a:cs typeface="Arial" panose="020B0604020202020204" pitchFamily="34" charset="0"/>
              </a:rPr>
              <a:t>For </a:t>
            </a:r>
            <a:r>
              <a:rPr lang="en-US" sz="3600" dirty="0" err="1">
                <a:solidFill>
                  <a:srgbClr val="FF0000"/>
                </a:solidFill>
                <a:ea typeface="Adobe Gothic Std B" panose="020B0800000000000000" pitchFamily="34" charset="-128"/>
                <a:cs typeface="Arial" panose="020B0604020202020204" pitchFamily="34" charset="0"/>
              </a:rPr>
              <a:t>Inplant</a:t>
            </a:r>
            <a:r>
              <a:rPr lang="en-US" sz="3600" dirty="0">
                <a:solidFill>
                  <a:srgbClr val="FF0000"/>
                </a:solidFill>
                <a:ea typeface="Adobe Gothic Std B" panose="020B0800000000000000" pitchFamily="34" charset="-128"/>
                <a:cs typeface="Arial" panose="020B0604020202020204" pitchFamily="34" charset="0"/>
              </a:rPr>
              <a:t> Training / Internship</a:t>
            </a:r>
            <a:r>
              <a:rPr lang="en-US" sz="2000" dirty="0">
                <a:solidFill>
                  <a:srgbClr val="FF0000"/>
                </a:solidFill>
                <a:ea typeface="Adobe Gothic Std B" panose="020B0800000000000000" pitchFamily="34" charset="-128"/>
                <a:cs typeface="Arial" panose="020B0604020202020204" pitchFamily="34" charset="0"/>
              </a:rPr>
              <a:t>, </a:t>
            </a:r>
            <a:r>
              <a:rPr lang="en-US" sz="2000" dirty="0">
                <a:solidFill>
                  <a:srgbClr val="7030A0"/>
                </a:solidFill>
                <a:ea typeface="Adobe Gothic Std B" panose="020B0800000000000000" pitchFamily="34" charset="-128"/>
                <a:cs typeface="Arial" panose="020B0604020202020204" pitchFamily="34" charset="0"/>
              </a:rPr>
              <a:t>please download the "</a:t>
            </a:r>
            <a:r>
              <a:rPr lang="en-US" sz="2000" dirty="0" err="1">
                <a:solidFill>
                  <a:srgbClr val="7030A0"/>
                </a:solidFill>
                <a:ea typeface="Adobe Gothic Std B" panose="020B0800000000000000" pitchFamily="34" charset="-128"/>
                <a:cs typeface="Arial" panose="020B0604020202020204" pitchFamily="34" charset="0"/>
              </a:rPr>
              <a:t>Inplant</a:t>
            </a:r>
            <a:r>
              <a:rPr lang="en-US" sz="2000" dirty="0">
                <a:solidFill>
                  <a:srgbClr val="7030A0"/>
                </a:solidFill>
                <a:ea typeface="Adobe Gothic Std B" panose="020B0800000000000000" pitchFamily="34" charset="-128"/>
                <a:cs typeface="Arial" panose="020B0604020202020204" pitchFamily="34" charset="0"/>
              </a:rPr>
              <a:t> training registration form" from our website www.kaashivinfotech.com. Fill the form and send it to kaashiv.info@gmail.com</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94" y="5063319"/>
            <a:ext cx="147161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http://t1.gstatic.com/images?q=tbn:ANd9GcSMReLS08nbNBq091ftyaeMC_KbIJNVs94rR7JwT5WWvYBxlDw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4308" y="5089297"/>
            <a:ext cx="893763"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3"/>
          <p:cNvSpPr>
            <a:spLocks noGrp="1"/>
          </p:cNvSpPr>
          <p:nvPr>
            <p:ph type="ftr" sz="quarter" idx="11"/>
          </p:nvPr>
        </p:nvSpPr>
        <p:spPr>
          <a:xfrm>
            <a:off x="4760723" y="6492875"/>
            <a:ext cx="550862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tx1"/>
                </a:solidFill>
                <a:latin typeface="Tahoma" panose="020B0604030504040204" pitchFamily="34" charset="0"/>
              </a:defRPr>
            </a:lvl1pPr>
            <a:lvl2pPr marL="742950" indent="-285750">
              <a:tabLst>
                <a:tab pos="723900" algn="l"/>
                <a:tab pos="1447800" algn="l"/>
                <a:tab pos="2171700" algn="l"/>
                <a:tab pos="2895600" algn="l"/>
              </a:tabLst>
              <a:defRPr>
                <a:solidFill>
                  <a:schemeClr val="tx1"/>
                </a:solidFill>
                <a:latin typeface="Tahoma" panose="020B0604030504040204" pitchFamily="34" charset="0"/>
              </a:defRPr>
            </a:lvl2pPr>
            <a:lvl3pPr marL="1143000" indent="-228600">
              <a:tabLst>
                <a:tab pos="723900" algn="l"/>
                <a:tab pos="1447800" algn="l"/>
                <a:tab pos="2171700" algn="l"/>
                <a:tab pos="2895600" algn="l"/>
              </a:tabLst>
              <a:defRPr>
                <a:solidFill>
                  <a:schemeClr val="tx1"/>
                </a:solidFill>
                <a:latin typeface="Tahoma" panose="020B0604030504040204" pitchFamily="34" charset="0"/>
              </a:defRPr>
            </a:lvl3pPr>
            <a:lvl4pPr marL="1600200" indent="-228600">
              <a:tabLst>
                <a:tab pos="723900" algn="l"/>
                <a:tab pos="1447800" algn="l"/>
                <a:tab pos="2171700" algn="l"/>
                <a:tab pos="2895600" algn="l"/>
              </a:tabLst>
              <a:defRPr>
                <a:solidFill>
                  <a:schemeClr val="tx1"/>
                </a:solidFill>
                <a:latin typeface="Tahoma" panose="020B0604030504040204" pitchFamily="34" charset="0"/>
              </a:defRPr>
            </a:lvl4pPr>
            <a:lvl5pPr marL="2057400" indent="-228600">
              <a:tabLst>
                <a:tab pos="723900" algn="l"/>
                <a:tab pos="1447800" algn="l"/>
                <a:tab pos="2171700" algn="l"/>
                <a:tab pos="2895600" algn="l"/>
              </a:tabLst>
              <a:defRPr>
                <a:solidFill>
                  <a:schemeClr val="tx1"/>
                </a:solidFill>
                <a:latin typeface="Tahoma" panose="020B0604030504040204"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9pPr>
          </a:lstStyle>
          <a:p>
            <a:pPr>
              <a:buClr>
                <a:srgbClr val="000000"/>
              </a:buClr>
              <a:buSzPct val="100000"/>
              <a:buFont typeface="Times New Roman" panose="02020603050405020304" pitchFamily="18" charset="0"/>
              <a:buNone/>
              <a:defRPr/>
            </a:pPr>
            <a:r>
              <a:rPr lang="en-US" sz="1400" dirty="0">
                <a:solidFill>
                  <a:srgbClr val="FFFF00"/>
                </a:solidFill>
                <a:latin typeface="Times New Roman" panose="02020603050405020304" pitchFamily="18" charset="0"/>
                <a:ea typeface="MS Gothic" panose="020B0609070205080204" pitchFamily="49" charset="-128"/>
              </a:rPr>
              <a:t>www.kaashivinfotech.com</a:t>
            </a:r>
          </a:p>
        </p:txBody>
      </p:sp>
    </p:spTree>
    <p:extLst>
      <p:ext uri="{BB962C8B-B14F-4D97-AF65-F5344CB8AC3E}">
        <p14:creationId xmlns:p14="http://schemas.microsoft.com/office/powerpoint/2010/main" val="618343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7777" y="538016"/>
            <a:ext cx="9460056" cy="4195481"/>
          </a:xfrm>
        </p:spPr>
        <p:txBody>
          <a:bodyPr/>
          <a:lstStyle/>
          <a:p>
            <a:r>
              <a:rPr lang="en-US" dirty="0"/>
              <a:t>Building is the easiest part. All you have to do is configure some information about the app. </a:t>
            </a:r>
            <a:endParaRPr lang="en-US" dirty="0" smtClean="0"/>
          </a:p>
          <a:p>
            <a:r>
              <a:rPr lang="en-US" dirty="0" smtClean="0"/>
              <a:t>Different </a:t>
            </a:r>
            <a:r>
              <a:rPr lang="en-US" dirty="0"/>
              <a:t>platforms have different configuration requirements</a:t>
            </a:r>
            <a:r>
              <a:rPr lang="en-US" dirty="0" smtClean="0"/>
              <a:t>.</a:t>
            </a:r>
          </a:p>
          <a:p>
            <a:r>
              <a:rPr lang="en-US" dirty="0" smtClean="0"/>
              <a:t> </a:t>
            </a:r>
            <a:r>
              <a:rPr lang="en-US" dirty="0"/>
              <a:t>For example </a:t>
            </a:r>
            <a:r>
              <a:rPr lang="en-US" dirty="0" err="1"/>
              <a:t>iOS</a:t>
            </a:r>
            <a:r>
              <a:rPr lang="en-US" dirty="0"/>
              <a:t> requires some information about your </a:t>
            </a:r>
            <a:r>
              <a:rPr lang="en-US" dirty="0" err="1"/>
              <a:t>iOS</a:t>
            </a:r>
            <a:r>
              <a:rPr lang="en-US" dirty="0"/>
              <a:t> developer account. </a:t>
            </a:r>
            <a:endParaRPr lang="en-US" dirty="0" smtClean="0"/>
          </a:p>
          <a:p>
            <a:r>
              <a:rPr lang="en-US" dirty="0" smtClean="0"/>
              <a:t>What </a:t>
            </a:r>
            <a:r>
              <a:rPr lang="en-US" dirty="0"/>
              <a:t>I like about building apps in Intel XDK is that it offers unlimited private </a:t>
            </a:r>
            <a:r>
              <a:rPr lang="en-US" dirty="0" err="1"/>
              <a:t>projects.</a:t>
            </a:r>
            <a:r>
              <a:rPr lang="en-US" dirty="0" err="1">
                <a:hlinkClick r:id="rId2"/>
              </a:rPr>
              <a:t>Phonegap</a:t>
            </a:r>
            <a:r>
              <a:rPr lang="en-US" dirty="0"/>
              <a:t> only gives you free cloud building limited to 5 private projects.</a:t>
            </a:r>
            <a:endParaRPr lang="en-US" dirty="0"/>
          </a:p>
        </p:txBody>
      </p:sp>
      <p:sp>
        <p:nvSpPr>
          <p:cNvPr id="4" name="TextBox 3"/>
          <p:cNvSpPr txBox="1"/>
          <p:nvPr/>
        </p:nvSpPr>
        <p:spPr>
          <a:xfrm>
            <a:off x="10467833" y="538016"/>
            <a:ext cx="471334" cy="369332"/>
          </a:xfrm>
          <a:prstGeom prst="rect">
            <a:avLst/>
          </a:prstGeom>
          <a:noFill/>
        </p:spPr>
        <p:txBody>
          <a:bodyPr wrap="square" rtlCol="0">
            <a:spAutoFit/>
          </a:bodyPr>
          <a:lstStyle/>
          <a:p>
            <a:r>
              <a:rPr lang="en-US" dirty="0" smtClean="0"/>
              <a:t>14</a:t>
            </a:r>
            <a:endParaRPr lang="en-US" dirty="0"/>
          </a:p>
        </p:txBody>
      </p:sp>
      <p:sp>
        <p:nvSpPr>
          <p:cNvPr id="5" name="Rectangle 4"/>
          <p:cNvSpPr>
            <a:spLocks noChangeArrowheads="1"/>
          </p:cNvSpPr>
          <p:nvPr/>
        </p:nvSpPr>
        <p:spPr bwMode="auto">
          <a:xfrm>
            <a:off x="3384644" y="5063319"/>
            <a:ext cx="8807356" cy="1569660"/>
          </a:xfrm>
          <a:prstGeom prst="rect">
            <a:avLst/>
          </a:prstGeom>
          <a:solidFill>
            <a:srgbClr val="FFFF00"/>
          </a:solidFill>
          <a:ln w="9525">
            <a:solidFill>
              <a:schemeClr val="bg2"/>
            </a:solidFill>
            <a:miter lim="800000"/>
            <a:headEnd/>
            <a:tailEnd/>
          </a:ln>
        </p:spPr>
        <p:txBody>
          <a:bodyPr wrap="square">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just" eaLnBrk="1" hangingPunct="1">
              <a:buClr>
                <a:srgbClr val="000000"/>
              </a:buClr>
              <a:buSzPct val="100000"/>
              <a:buFont typeface="Times New Roman" panose="02020603050405020304" pitchFamily="18" charset="0"/>
              <a:buNone/>
            </a:pPr>
            <a:r>
              <a:rPr lang="en-US" sz="2000" dirty="0">
                <a:solidFill>
                  <a:srgbClr val="FF0000"/>
                </a:solidFill>
                <a:ea typeface="Adobe Gothic Std B" panose="020B0800000000000000" pitchFamily="34" charset="-128"/>
                <a:cs typeface="Arial" panose="020B0604020202020204" pitchFamily="34" charset="0"/>
              </a:rPr>
              <a:t>For </a:t>
            </a:r>
            <a:r>
              <a:rPr lang="en-US" sz="3600" dirty="0" err="1">
                <a:solidFill>
                  <a:srgbClr val="FF0000"/>
                </a:solidFill>
                <a:ea typeface="Adobe Gothic Std B" panose="020B0800000000000000" pitchFamily="34" charset="-128"/>
                <a:cs typeface="Arial" panose="020B0604020202020204" pitchFamily="34" charset="0"/>
              </a:rPr>
              <a:t>Inplant</a:t>
            </a:r>
            <a:r>
              <a:rPr lang="en-US" sz="3600" dirty="0">
                <a:solidFill>
                  <a:srgbClr val="FF0000"/>
                </a:solidFill>
                <a:ea typeface="Adobe Gothic Std B" panose="020B0800000000000000" pitchFamily="34" charset="-128"/>
                <a:cs typeface="Arial" panose="020B0604020202020204" pitchFamily="34" charset="0"/>
              </a:rPr>
              <a:t> Training / Internship</a:t>
            </a:r>
            <a:r>
              <a:rPr lang="en-US" sz="2000" dirty="0">
                <a:solidFill>
                  <a:srgbClr val="FF0000"/>
                </a:solidFill>
                <a:ea typeface="Adobe Gothic Std B" panose="020B0800000000000000" pitchFamily="34" charset="-128"/>
                <a:cs typeface="Arial" panose="020B0604020202020204" pitchFamily="34" charset="0"/>
              </a:rPr>
              <a:t>, </a:t>
            </a:r>
            <a:r>
              <a:rPr lang="en-US" sz="2000" dirty="0">
                <a:solidFill>
                  <a:srgbClr val="7030A0"/>
                </a:solidFill>
                <a:ea typeface="Adobe Gothic Std B" panose="020B0800000000000000" pitchFamily="34" charset="-128"/>
                <a:cs typeface="Arial" panose="020B0604020202020204" pitchFamily="34" charset="0"/>
              </a:rPr>
              <a:t>please download the "</a:t>
            </a:r>
            <a:r>
              <a:rPr lang="en-US" sz="2000" dirty="0" err="1">
                <a:solidFill>
                  <a:srgbClr val="7030A0"/>
                </a:solidFill>
                <a:ea typeface="Adobe Gothic Std B" panose="020B0800000000000000" pitchFamily="34" charset="-128"/>
                <a:cs typeface="Arial" panose="020B0604020202020204" pitchFamily="34" charset="0"/>
              </a:rPr>
              <a:t>Inplant</a:t>
            </a:r>
            <a:r>
              <a:rPr lang="en-US" sz="2000" dirty="0">
                <a:solidFill>
                  <a:srgbClr val="7030A0"/>
                </a:solidFill>
                <a:ea typeface="Adobe Gothic Std B" panose="020B0800000000000000" pitchFamily="34" charset="-128"/>
                <a:cs typeface="Arial" panose="020B0604020202020204" pitchFamily="34" charset="0"/>
              </a:rPr>
              <a:t> training registration form" from our website www.kaashivinfotech.com. Fill the form and send it to kaashiv.info@gmail.com</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94" y="5063319"/>
            <a:ext cx="147161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t1.gstatic.com/images?q=tbn:ANd9GcSMReLS08nbNBq091ftyaeMC_KbIJNVs94rR7JwT5WWvYBxlDw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4308" y="5089297"/>
            <a:ext cx="893763"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p:cNvSpPr>
            <a:spLocks noGrp="1"/>
          </p:cNvSpPr>
          <p:nvPr>
            <p:ph type="ftr" sz="quarter" idx="11"/>
          </p:nvPr>
        </p:nvSpPr>
        <p:spPr>
          <a:xfrm>
            <a:off x="4760723" y="6492875"/>
            <a:ext cx="550862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tx1"/>
                </a:solidFill>
                <a:latin typeface="Tahoma" panose="020B0604030504040204" pitchFamily="34" charset="0"/>
              </a:defRPr>
            </a:lvl1pPr>
            <a:lvl2pPr marL="742950" indent="-285750">
              <a:tabLst>
                <a:tab pos="723900" algn="l"/>
                <a:tab pos="1447800" algn="l"/>
                <a:tab pos="2171700" algn="l"/>
                <a:tab pos="2895600" algn="l"/>
              </a:tabLst>
              <a:defRPr>
                <a:solidFill>
                  <a:schemeClr val="tx1"/>
                </a:solidFill>
                <a:latin typeface="Tahoma" panose="020B0604030504040204" pitchFamily="34" charset="0"/>
              </a:defRPr>
            </a:lvl2pPr>
            <a:lvl3pPr marL="1143000" indent="-228600">
              <a:tabLst>
                <a:tab pos="723900" algn="l"/>
                <a:tab pos="1447800" algn="l"/>
                <a:tab pos="2171700" algn="l"/>
                <a:tab pos="2895600" algn="l"/>
              </a:tabLst>
              <a:defRPr>
                <a:solidFill>
                  <a:schemeClr val="tx1"/>
                </a:solidFill>
                <a:latin typeface="Tahoma" panose="020B0604030504040204" pitchFamily="34" charset="0"/>
              </a:defRPr>
            </a:lvl3pPr>
            <a:lvl4pPr marL="1600200" indent="-228600">
              <a:tabLst>
                <a:tab pos="723900" algn="l"/>
                <a:tab pos="1447800" algn="l"/>
                <a:tab pos="2171700" algn="l"/>
                <a:tab pos="2895600" algn="l"/>
              </a:tabLst>
              <a:defRPr>
                <a:solidFill>
                  <a:schemeClr val="tx1"/>
                </a:solidFill>
                <a:latin typeface="Tahoma" panose="020B0604030504040204" pitchFamily="34" charset="0"/>
              </a:defRPr>
            </a:lvl4pPr>
            <a:lvl5pPr marL="2057400" indent="-228600">
              <a:tabLst>
                <a:tab pos="723900" algn="l"/>
                <a:tab pos="1447800" algn="l"/>
                <a:tab pos="2171700" algn="l"/>
                <a:tab pos="2895600" algn="l"/>
              </a:tabLst>
              <a:defRPr>
                <a:solidFill>
                  <a:schemeClr val="tx1"/>
                </a:solidFill>
                <a:latin typeface="Tahoma" panose="020B0604030504040204"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9pPr>
          </a:lstStyle>
          <a:p>
            <a:pPr>
              <a:buClr>
                <a:srgbClr val="000000"/>
              </a:buClr>
              <a:buSzPct val="100000"/>
              <a:buFont typeface="Times New Roman" panose="02020603050405020304" pitchFamily="18" charset="0"/>
              <a:buNone/>
              <a:defRPr/>
            </a:pPr>
            <a:r>
              <a:rPr lang="en-US" sz="1400" dirty="0">
                <a:solidFill>
                  <a:srgbClr val="FFFF00"/>
                </a:solidFill>
                <a:latin typeface="Times New Roman" panose="02020603050405020304" pitchFamily="18" charset="0"/>
                <a:ea typeface="MS Gothic" panose="020B0609070205080204" pitchFamily="49" charset="-128"/>
              </a:rPr>
              <a:t>www.kaashivinfotech.com</a:t>
            </a:r>
          </a:p>
        </p:txBody>
      </p:sp>
    </p:spTree>
    <p:extLst>
      <p:ext uri="{BB962C8B-B14F-4D97-AF65-F5344CB8AC3E}">
        <p14:creationId xmlns:p14="http://schemas.microsoft.com/office/powerpoint/2010/main" val="2851599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2322" y="183676"/>
            <a:ext cx="7997588" cy="4561124"/>
          </a:xfrm>
          <a:prstGeom prst="rect">
            <a:avLst/>
          </a:prstGeom>
        </p:spPr>
      </p:pic>
      <p:sp>
        <p:nvSpPr>
          <p:cNvPr id="5" name="Rectangle 4"/>
          <p:cNvSpPr>
            <a:spLocks noChangeArrowheads="1"/>
          </p:cNvSpPr>
          <p:nvPr/>
        </p:nvSpPr>
        <p:spPr bwMode="auto">
          <a:xfrm>
            <a:off x="3384644" y="5063319"/>
            <a:ext cx="8807356" cy="1569660"/>
          </a:xfrm>
          <a:prstGeom prst="rect">
            <a:avLst/>
          </a:prstGeom>
          <a:solidFill>
            <a:srgbClr val="FFFF00"/>
          </a:solidFill>
          <a:ln w="9525">
            <a:solidFill>
              <a:schemeClr val="bg2"/>
            </a:solidFill>
            <a:miter lim="800000"/>
            <a:headEnd/>
            <a:tailEnd/>
          </a:ln>
        </p:spPr>
        <p:txBody>
          <a:bodyPr wrap="square">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just" eaLnBrk="1" hangingPunct="1">
              <a:buClr>
                <a:srgbClr val="000000"/>
              </a:buClr>
              <a:buSzPct val="100000"/>
              <a:buFont typeface="Times New Roman" panose="02020603050405020304" pitchFamily="18" charset="0"/>
              <a:buNone/>
            </a:pPr>
            <a:r>
              <a:rPr lang="en-US" sz="2000" dirty="0">
                <a:solidFill>
                  <a:srgbClr val="FF0000"/>
                </a:solidFill>
                <a:ea typeface="Adobe Gothic Std B" panose="020B0800000000000000" pitchFamily="34" charset="-128"/>
                <a:cs typeface="Arial" panose="020B0604020202020204" pitchFamily="34" charset="0"/>
              </a:rPr>
              <a:t>For </a:t>
            </a:r>
            <a:r>
              <a:rPr lang="en-US" sz="3600" dirty="0" err="1">
                <a:solidFill>
                  <a:srgbClr val="FF0000"/>
                </a:solidFill>
                <a:ea typeface="Adobe Gothic Std B" panose="020B0800000000000000" pitchFamily="34" charset="-128"/>
                <a:cs typeface="Arial" panose="020B0604020202020204" pitchFamily="34" charset="0"/>
              </a:rPr>
              <a:t>Inplant</a:t>
            </a:r>
            <a:r>
              <a:rPr lang="en-US" sz="3600" dirty="0">
                <a:solidFill>
                  <a:srgbClr val="FF0000"/>
                </a:solidFill>
                <a:ea typeface="Adobe Gothic Std B" panose="020B0800000000000000" pitchFamily="34" charset="-128"/>
                <a:cs typeface="Arial" panose="020B0604020202020204" pitchFamily="34" charset="0"/>
              </a:rPr>
              <a:t> Training / Internship</a:t>
            </a:r>
            <a:r>
              <a:rPr lang="en-US" sz="2000" dirty="0">
                <a:solidFill>
                  <a:srgbClr val="FF0000"/>
                </a:solidFill>
                <a:ea typeface="Adobe Gothic Std B" panose="020B0800000000000000" pitchFamily="34" charset="-128"/>
                <a:cs typeface="Arial" panose="020B0604020202020204" pitchFamily="34" charset="0"/>
              </a:rPr>
              <a:t>, </a:t>
            </a:r>
            <a:r>
              <a:rPr lang="en-US" sz="2000" dirty="0">
                <a:solidFill>
                  <a:srgbClr val="7030A0"/>
                </a:solidFill>
                <a:ea typeface="Adobe Gothic Std B" panose="020B0800000000000000" pitchFamily="34" charset="-128"/>
                <a:cs typeface="Arial" panose="020B0604020202020204" pitchFamily="34" charset="0"/>
              </a:rPr>
              <a:t>please download the "</a:t>
            </a:r>
            <a:r>
              <a:rPr lang="en-US" sz="2000" dirty="0" err="1">
                <a:solidFill>
                  <a:srgbClr val="7030A0"/>
                </a:solidFill>
                <a:ea typeface="Adobe Gothic Std B" panose="020B0800000000000000" pitchFamily="34" charset="-128"/>
                <a:cs typeface="Arial" panose="020B0604020202020204" pitchFamily="34" charset="0"/>
              </a:rPr>
              <a:t>Inplant</a:t>
            </a:r>
            <a:r>
              <a:rPr lang="en-US" sz="2000" dirty="0">
                <a:solidFill>
                  <a:srgbClr val="7030A0"/>
                </a:solidFill>
                <a:ea typeface="Adobe Gothic Std B" panose="020B0800000000000000" pitchFamily="34" charset="-128"/>
                <a:cs typeface="Arial" panose="020B0604020202020204" pitchFamily="34" charset="0"/>
              </a:rPr>
              <a:t> training registration form" from our website www.kaashivinfotech.com. Fill the form and send it to kaashiv.info@gmail.com</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94" y="5063319"/>
            <a:ext cx="147161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t1.gstatic.com/images?q=tbn:ANd9GcSMReLS08nbNBq091ftyaeMC_KbIJNVs94rR7JwT5WWvYBxlDw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4308" y="5089297"/>
            <a:ext cx="893763"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p:cNvSpPr>
            <a:spLocks noGrp="1"/>
          </p:cNvSpPr>
          <p:nvPr>
            <p:ph type="ftr" sz="quarter" idx="11"/>
          </p:nvPr>
        </p:nvSpPr>
        <p:spPr>
          <a:xfrm>
            <a:off x="4760723" y="6492875"/>
            <a:ext cx="550862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tx1"/>
                </a:solidFill>
                <a:latin typeface="Tahoma" panose="020B0604030504040204" pitchFamily="34" charset="0"/>
              </a:defRPr>
            </a:lvl1pPr>
            <a:lvl2pPr marL="742950" indent="-285750">
              <a:tabLst>
                <a:tab pos="723900" algn="l"/>
                <a:tab pos="1447800" algn="l"/>
                <a:tab pos="2171700" algn="l"/>
                <a:tab pos="2895600" algn="l"/>
              </a:tabLst>
              <a:defRPr>
                <a:solidFill>
                  <a:schemeClr val="tx1"/>
                </a:solidFill>
                <a:latin typeface="Tahoma" panose="020B0604030504040204" pitchFamily="34" charset="0"/>
              </a:defRPr>
            </a:lvl2pPr>
            <a:lvl3pPr marL="1143000" indent="-228600">
              <a:tabLst>
                <a:tab pos="723900" algn="l"/>
                <a:tab pos="1447800" algn="l"/>
                <a:tab pos="2171700" algn="l"/>
                <a:tab pos="2895600" algn="l"/>
              </a:tabLst>
              <a:defRPr>
                <a:solidFill>
                  <a:schemeClr val="tx1"/>
                </a:solidFill>
                <a:latin typeface="Tahoma" panose="020B0604030504040204" pitchFamily="34" charset="0"/>
              </a:defRPr>
            </a:lvl3pPr>
            <a:lvl4pPr marL="1600200" indent="-228600">
              <a:tabLst>
                <a:tab pos="723900" algn="l"/>
                <a:tab pos="1447800" algn="l"/>
                <a:tab pos="2171700" algn="l"/>
                <a:tab pos="2895600" algn="l"/>
              </a:tabLst>
              <a:defRPr>
                <a:solidFill>
                  <a:schemeClr val="tx1"/>
                </a:solidFill>
                <a:latin typeface="Tahoma" panose="020B0604030504040204" pitchFamily="34" charset="0"/>
              </a:defRPr>
            </a:lvl4pPr>
            <a:lvl5pPr marL="2057400" indent="-228600">
              <a:tabLst>
                <a:tab pos="723900" algn="l"/>
                <a:tab pos="1447800" algn="l"/>
                <a:tab pos="2171700" algn="l"/>
                <a:tab pos="2895600" algn="l"/>
              </a:tabLst>
              <a:defRPr>
                <a:solidFill>
                  <a:schemeClr val="tx1"/>
                </a:solidFill>
                <a:latin typeface="Tahoma" panose="020B0604030504040204"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9pPr>
          </a:lstStyle>
          <a:p>
            <a:pPr>
              <a:buClr>
                <a:srgbClr val="000000"/>
              </a:buClr>
              <a:buSzPct val="100000"/>
              <a:buFont typeface="Times New Roman" panose="02020603050405020304" pitchFamily="18" charset="0"/>
              <a:buNone/>
              <a:defRPr/>
            </a:pPr>
            <a:r>
              <a:rPr lang="en-US" sz="1400" dirty="0">
                <a:solidFill>
                  <a:srgbClr val="FFFF00"/>
                </a:solidFill>
                <a:latin typeface="Times New Roman" panose="02020603050405020304" pitchFamily="18" charset="0"/>
                <a:ea typeface="MS Gothic" panose="020B0609070205080204" pitchFamily="49" charset="-128"/>
              </a:rPr>
              <a:t>www.kaashivinfotech.com</a:t>
            </a:r>
          </a:p>
        </p:txBody>
      </p:sp>
      <p:sp>
        <p:nvSpPr>
          <p:cNvPr id="10" name="TextBox 9"/>
          <p:cNvSpPr txBox="1"/>
          <p:nvPr/>
        </p:nvSpPr>
        <p:spPr>
          <a:xfrm>
            <a:off x="10508776" y="655093"/>
            <a:ext cx="450376" cy="369332"/>
          </a:xfrm>
          <a:prstGeom prst="rect">
            <a:avLst/>
          </a:prstGeom>
          <a:noFill/>
        </p:spPr>
        <p:txBody>
          <a:bodyPr wrap="square" rtlCol="0">
            <a:spAutoFit/>
          </a:bodyPr>
          <a:lstStyle/>
          <a:p>
            <a:r>
              <a:rPr lang="en-US" dirty="0" smtClean="0"/>
              <a:t>15</a:t>
            </a:r>
            <a:endParaRPr lang="en-US" dirty="0"/>
          </a:p>
        </p:txBody>
      </p:sp>
    </p:spTree>
    <p:extLst>
      <p:ext uri="{BB962C8B-B14F-4D97-AF65-F5344CB8AC3E}">
        <p14:creationId xmlns:p14="http://schemas.microsoft.com/office/powerpoint/2010/main" val="3757105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9288" y="524368"/>
            <a:ext cx="9992318" cy="4195481"/>
          </a:xfrm>
        </p:spPr>
        <p:txBody>
          <a:bodyPr/>
          <a:lstStyle/>
          <a:p>
            <a:r>
              <a:rPr lang="en-US" dirty="0"/>
              <a:t>The last tab is the Service tab. In this tab you will see a list of various additional services. </a:t>
            </a:r>
            <a:endParaRPr lang="en-US" dirty="0" smtClean="0"/>
          </a:p>
          <a:p>
            <a:r>
              <a:rPr lang="en-US" dirty="0" smtClean="0"/>
              <a:t>Advertising</a:t>
            </a:r>
            <a:r>
              <a:rPr lang="en-US" dirty="0"/>
              <a:t>, Data Feeds, Notifications and Social. </a:t>
            </a:r>
            <a:endParaRPr lang="en-US" dirty="0" smtClean="0"/>
          </a:p>
          <a:p>
            <a:r>
              <a:rPr lang="en-US" dirty="0" smtClean="0"/>
              <a:t>All </a:t>
            </a:r>
            <a:r>
              <a:rPr lang="en-US" dirty="0"/>
              <a:t>these services are external to Intel XDK and they can be used under all platforms. </a:t>
            </a:r>
            <a:endParaRPr lang="en-US" dirty="0" smtClean="0"/>
          </a:p>
          <a:p>
            <a:r>
              <a:rPr lang="en-US" dirty="0" smtClean="0"/>
              <a:t>Let’s </a:t>
            </a:r>
            <a:r>
              <a:rPr lang="en-US" dirty="0"/>
              <a:t>say for example we want push notifications in our application. We can use the </a:t>
            </a:r>
            <a:r>
              <a:rPr lang="en-US" dirty="0" err="1">
                <a:hlinkClick r:id="rId2"/>
              </a:rPr>
              <a:t>AppMobi</a:t>
            </a:r>
            <a:r>
              <a:rPr lang="en-US" dirty="0">
                <a:hlinkClick r:id="rId2"/>
              </a:rPr>
              <a:t> </a:t>
            </a:r>
            <a:r>
              <a:rPr lang="en-US" dirty="0" err="1">
                <a:hlinkClick r:id="rId2"/>
              </a:rPr>
              <a:t>PushMobi</a:t>
            </a:r>
            <a:r>
              <a:rPr lang="en-US" dirty="0"/>
              <a:t> service</a:t>
            </a:r>
            <a:r>
              <a:rPr lang="en-US" dirty="0" smtClean="0"/>
              <a:t>.</a:t>
            </a:r>
          </a:p>
          <a:p>
            <a:r>
              <a:rPr lang="en-US" dirty="0" smtClean="0"/>
              <a:t> </a:t>
            </a:r>
            <a:r>
              <a:rPr lang="en-US" dirty="0"/>
              <a:t>Or maybe we want to regular update the application, we can implement Live Update </a:t>
            </a:r>
            <a:r>
              <a:rPr lang="en-US" dirty="0" err="1"/>
              <a:t>by</a:t>
            </a:r>
            <a:r>
              <a:rPr lang="en-US" dirty="0" err="1">
                <a:hlinkClick r:id="rId3"/>
              </a:rPr>
              <a:t>App</a:t>
            </a:r>
            <a:r>
              <a:rPr lang="en-US" dirty="0">
                <a:hlinkClick r:id="rId3"/>
              </a:rPr>
              <a:t> </a:t>
            </a:r>
            <a:r>
              <a:rPr lang="en-US" dirty="0" err="1">
                <a:hlinkClick r:id="rId3"/>
              </a:rPr>
              <a:t>Mobi</a:t>
            </a:r>
            <a:r>
              <a:rPr lang="en-US" dirty="0"/>
              <a:t>. Or we want to use Dropbox </a:t>
            </a:r>
            <a:r>
              <a:rPr lang="en-US" dirty="0" err="1"/>
              <a:t>Api</a:t>
            </a:r>
            <a:r>
              <a:rPr lang="en-US" dirty="0"/>
              <a:t>, also easy to do.</a:t>
            </a:r>
            <a:endParaRPr lang="en-US" dirty="0"/>
          </a:p>
        </p:txBody>
      </p:sp>
      <p:sp>
        <p:nvSpPr>
          <p:cNvPr id="5" name="TextBox 4"/>
          <p:cNvSpPr txBox="1"/>
          <p:nvPr/>
        </p:nvSpPr>
        <p:spPr>
          <a:xfrm>
            <a:off x="10631606" y="524368"/>
            <a:ext cx="477671" cy="369332"/>
          </a:xfrm>
          <a:prstGeom prst="rect">
            <a:avLst/>
          </a:prstGeom>
          <a:noFill/>
        </p:spPr>
        <p:txBody>
          <a:bodyPr wrap="square" rtlCol="0">
            <a:spAutoFit/>
          </a:bodyPr>
          <a:lstStyle/>
          <a:p>
            <a:r>
              <a:rPr lang="en-US" dirty="0" smtClean="0"/>
              <a:t>16</a:t>
            </a:r>
            <a:endParaRPr lang="en-US" dirty="0"/>
          </a:p>
        </p:txBody>
      </p:sp>
      <p:sp>
        <p:nvSpPr>
          <p:cNvPr id="6" name="Rectangle 5"/>
          <p:cNvSpPr>
            <a:spLocks noChangeArrowheads="1"/>
          </p:cNvSpPr>
          <p:nvPr/>
        </p:nvSpPr>
        <p:spPr bwMode="auto">
          <a:xfrm>
            <a:off x="3384644" y="5063319"/>
            <a:ext cx="8807356" cy="1569660"/>
          </a:xfrm>
          <a:prstGeom prst="rect">
            <a:avLst/>
          </a:prstGeom>
          <a:solidFill>
            <a:srgbClr val="FFFF00"/>
          </a:solidFill>
          <a:ln w="9525">
            <a:solidFill>
              <a:schemeClr val="bg2"/>
            </a:solidFill>
            <a:miter lim="800000"/>
            <a:headEnd/>
            <a:tailEnd/>
          </a:ln>
        </p:spPr>
        <p:txBody>
          <a:bodyPr wrap="square">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just" eaLnBrk="1" hangingPunct="1">
              <a:buClr>
                <a:srgbClr val="000000"/>
              </a:buClr>
              <a:buSzPct val="100000"/>
              <a:buFont typeface="Times New Roman" panose="02020603050405020304" pitchFamily="18" charset="0"/>
              <a:buNone/>
            </a:pPr>
            <a:r>
              <a:rPr lang="en-US" sz="2000" dirty="0">
                <a:solidFill>
                  <a:srgbClr val="FF0000"/>
                </a:solidFill>
                <a:ea typeface="Adobe Gothic Std B" panose="020B0800000000000000" pitchFamily="34" charset="-128"/>
                <a:cs typeface="Arial" panose="020B0604020202020204" pitchFamily="34" charset="0"/>
              </a:rPr>
              <a:t>For </a:t>
            </a:r>
            <a:r>
              <a:rPr lang="en-US" sz="3600" dirty="0" err="1">
                <a:solidFill>
                  <a:srgbClr val="FF0000"/>
                </a:solidFill>
                <a:ea typeface="Adobe Gothic Std B" panose="020B0800000000000000" pitchFamily="34" charset="-128"/>
                <a:cs typeface="Arial" panose="020B0604020202020204" pitchFamily="34" charset="0"/>
              </a:rPr>
              <a:t>Inplant</a:t>
            </a:r>
            <a:r>
              <a:rPr lang="en-US" sz="3600" dirty="0">
                <a:solidFill>
                  <a:srgbClr val="FF0000"/>
                </a:solidFill>
                <a:ea typeface="Adobe Gothic Std B" panose="020B0800000000000000" pitchFamily="34" charset="-128"/>
                <a:cs typeface="Arial" panose="020B0604020202020204" pitchFamily="34" charset="0"/>
              </a:rPr>
              <a:t> Training / Internship</a:t>
            </a:r>
            <a:r>
              <a:rPr lang="en-US" sz="2000" dirty="0">
                <a:solidFill>
                  <a:srgbClr val="FF0000"/>
                </a:solidFill>
                <a:ea typeface="Adobe Gothic Std B" panose="020B0800000000000000" pitchFamily="34" charset="-128"/>
                <a:cs typeface="Arial" panose="020B0604020202020204" pitchFamily="34" charset="0"/>
              </a:rPr>
              <a:t>, </a:t>
            </a:r>
            <a:r>
              <a:rPr lang="en-US" sz="2000" dirty="0">
                <a:solidFill>
                  <a:srgbClr val="7030A0"/>
                </a:solidFill>
                <a:ea typeface="Adobe Gothic Std B" panose="020B0800000000000000" pitchFamily="34" charset="-128"/>
                <a:cs typeface="Arial" panose="020B0604020202020204" pitchFamily="34" charset="0"/>
              </a:rPr>
              <a:t>please download the "</a:t>
            </a:r>
            <a:r>
              <a:rPr lang="en-US" sz="2000" dirty="0" err="1">
                <a:solidFill>
                  <a:srgbClr val="7030A0"/>
                </a:solidFill>
                <a:ea typeface="Adobe Gothic Std B" panose="020B0800000000000000" pitchFamily="34" charset="-128"/>
                <a:cs typeface="Arial" panose="020B0604020202020204" pitchFamily="34" charset="0"/>
              </a:rPr>
              <a:t>Inplant</a:t>
            </a:r>
            <a:r>
              <a:rPr lang="en-US" sz="2000" dirty="0">
                <a:solidFill>
                  <a:srgbClr val="7030A0"/>
                </a:solidFill>
                <a:ea typeface="Adobe Gothic Std B" panose="020B0800000000000000" pitchFamily="34" charset="-128"/>
                <a:cs typeface="Arial" panose="020B0604020202020204" pitchFamily="34" charset="0"/>
              </a:rPr>
              <a:t> training registration form" from our website www.kaashivinfotech.com. Fill the form and send it to kaashiv.info@gmail.com</a:t>
            </a: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94" y="5063319"/>
            <a:ext cx="147161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http://t1.gstatic.com/images?q=tbn:ANd9GcSMReLS08nbNBq091ftyaeMC_KbIJNVs94rR7JwT5WWvYBxlDw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4308" y="5089297"/>
            <a:ext cx="893763"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3"/>
          <p:cNvSpPr>
            <a:spLocks noGrp="1"/>
          </p:cNvSpPr>
          <p:nvPr>
            <p:ph type="ftr" sz="quarter" idx="11"/>
          </p:nvPr>
        </p:nvSpPr>
        <p:spPr>
          <a:xfrm>
            <a:off x="4760723" y="6492875"/>
            <a:ext cx="550862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tx1"/>
                </a:solidFill>
                <a:latin typeface="Tahoma" panose="020B0604030504040204" pitchFamily="34" charset="0"/>
              </a:defRPr>
            </a:lvl1pPr>
            <a:lvl2pPr marL="742950" indent="-285750">
              <a:tabLst>
                <a:tab pos="723900" algn="l"/>
                <a:tab pos="1447800" algn="l"/>
                <a:tab pos="2171700" algn="l"/>
                <a:tab pos="2895600" algn="l"/>
              </a:tabLst>
              <a:defRPr>
                <a:solidFill>
                  <a:schemeClr val="tx1"/>
                </a:solidFill>
                <a:latin typeface="Tahoma" panose="020B0604030504040204" pitchFamily="34" charset="0"/>
              </a:defRPr>
            </a:lvl2pPr>
            <a:lvl3pPr marL="1143000" indent="-228600">
              <a:tabLst>
                <a:tab pos="723900" algn="l"/>
                <a:tab pos="1447800" algn="l"/>
                <a:tab pos="2171700" algn="l"/>
                <a:tab pos="2895600" algn="l"/>
              </a:tabLst>
              <a:defRPr>
                <a:solidFill>
                  <a:schemeClr val="tx1"/>
                </a:solidFill>
                <a:latin typeface="Tahoma" panose="020B0604030504040204" pitchFamily="34" charset="0"/>
              </a:defRPr>
            </a:lvl3pPr>
            <a:lvl4pPr marL="1600200" indent="-228600">
              <a:tabLst>
                <a:tab pos="723900" algn="l"/>
                <a:tab pos="1447800" algn="l"/>
                <a:tab pos="2171700" algn="l"/>
                <a:tab pos="2895600" algn="l"/>
              </a:tabLst>
              <a:defRPr>
                <a:solidFill>
                  <a:schemeClr val="tx1"/>
                </a:solidFill>
                <a:latin typeface="Tahoma" panose="020B0604030504040204" pitchFamily="34" charset="0"/>
              </a:defRPr>
            </a:lvl4pPr>
            <a:lvl5pPr marL="2057400" indent="-228600">
              <a:tabLst>
                <a:tab pos="723900" algn="l"/>
                <a:tab pos="1447800" algn="l"/>
                <a:tab pos="2171700" algn="l"/>
                <a:tab pos="2895600" algn="l"/>
              </a:tabLst>
              <a:defRPr>
                <a:solidFill>
                  <a:schemeClr val="tx1"/>
                </a:solidFill>
                <a:latin typeface="Tahoma" panose="020B0604030504040204"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9pPr>
          </a:lstStyle>
          <a:p>
            <a:pPr>
              <a:buClr>
                <a:srgbClr val="000000"/>
              </a:buClr>
              <a:buSzPct val="100000"/>
              <a:buFont typeface="Times New Roman" panose="02020603050405020304" pitchFamily="18" charset="0"/>
              <a:buNone/>
              <a:defRPr/>
            </a:pPr>
            <a:r>
              <a:rPr lang="en-US" sz="1400" dirty="0">
                <a:solidFill>
                  <a:srgbClr val="FFFF00"/>
                </a:solidFill>
                <a:latin typeface="Times New Roman" panose="02020603050405020304" pitchFamily="18" charset="0"/>
                <a:ea typeface="MS Gothic" panose="020B0609070205080204" pitchFamily="49" charset="-128"/>
              </a:rPr>
              <a:t>www.kaashivinfotech.com</a:t>
            </a:r>
          </a:p>
        </p:txBody>
      </p:sp>
    </p:spTree>
    <p:extLst>
      <p:ext uri="{BB962C8B-B14F-4D97-AF65-F5344CB8AC3E}">
        <p14:creationId xmlns:p14="http://schemas.microsoft.com/office/powerpoint/2010/main" val="521116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702" y="174716"/>
            <a:ext cx="9404723" cy="1400530"/>
          </a:xfrm>
        </p:spPr>
        <p:txBody>
          <a:bodyPr/>
          <a:lstStyle/>
          <a:p>
            <a:pPr algn="ctr"/>
            <a:r>
              <a:rPr lang="en-US" sz="5400" dirty="0"/>
              <a:t>Conclusion</a:t>
            </a:r>
            <a:r>
              <a:rPr lang="en-US" dirty="0"/>
              <a:t/>
            </a:r>
            <a:br>
              <a:rPr lang="en-US" dirty="0"/>
            </a:br>
            <a:endParaRPr lang="en-US" dirty="0"/>
          </a:p>
        </p:txBody>
      </p:sp>
      <p:sp>
        <p:nvSpPr>
          <p:cNvPr id="3" name="Content Placeholder 2"/>
          <p:cNvSpPr>
            <a:spLocks noGrp="1"/>
          </p:cNvSpPr>
          <p:nvPr>
            <p:ph idx="1"/>
          </p:nvPr>
        </p:nvSpPr>
        <p:spPr>
          <a:xfrm>
            <a:off x="700702" y="1165813"/>
            <a:ext cx="10708826" cy="3856563"/>
          </a:xfrm>
        </p:spPr>
        <p:txBody>
          <a:bodyPr/>
          <a:lstStyle/>
          <a:p>
            <a:r>
              <a:rPr lang="en-US" dirty="0"/>
              <a:t>HTML5 is getting stronger every day as a viable option for mobile app development. </a:t>
            </a:r>
            <a:endParaRPr lang="en-US" dirty="0" smtClean="0"/>
          </a:p>
          <a:p>
            <a:r>
              <a:rPr lang="en-US" dirty="0" smtClean="0"/>
              <a:t>Every </a:t>
            </a:r>
            <a:r>
              <a:rPr lang="en-US" dirty="0"/>
              <a:t>day new tools and new companies are helping this trend. One of the most prestigious tech companies in the world (Intel) has now invested in hybrid mobile applications. </a:t>
            </a:r>
            <a:endParaRPr lang="en-US" dirty="0" smtClean="0"/>
          </a:p>
          <a:p>
            <a:r>
              <a:rPr lang="en-US" dirty="0" smtClean="0"/>
              <a:t>This </a:t>
            </a:r>
            <a:r>
              <a:rPr lang="en-US" dirty="0"/>
              <a:t>is a huge investment of faith in HTML5 technology.</a:t>
            </a:r>
          </a:p>
          <a:p>
            <a:r>
              <a:rPr lang="en-US" dirty="0"/>
              <a:t>Building hybrid applications is already easy, Intel XDK makes it even easier as it has all you need for developing an mobile app in one place. </a:t>
            </a:r>
            <a:endParaRPr lang="en-US" dirty="0" smtClean="0"/>
          </a:p>
          <a:p>
            <a:r>
              <a:rPr lang="en-US" dirty="0" smtClean="0"/>
              <a:t>In </a:t>
            </a:r>
            <a:r>
              <a:rPr lang="en-US" dirty="0"/>
              <a:t>a future article I’ll be showing you the frameworks we can choose to start a project and start building a simple app.</a:t>
            </a:r>
          </a:p>
          <a:p>
            <a:endParaRPr lang="en-US" dirty="0"/>
          </a:p>
        </p:txBody>
      </p:sp>
      <p:sp>
        <p:nvSpPr>
          <p:cNvPr id="4" name="Rectangle 3"/>
          <p:cNvSpPr>
            <a:spLocks noChangeArrowheads="1"/>
          </p:cNvSpPr>
          <p:nvPr/>
        </p:nvSpPr>
        <p:spPr bwMode="auto">
          <a:xfrm>
            <a:off x="3384644" y="5063319"/>
            <a:ext cx="8807356" cy="1569660"/>
          </a:xfrm>
          <a:prstGeom prst="rect">
            <a:avLst/>
          </a:prstGeom>
          <a:solidFill>
            <a:srgbClr val="FFFF00"/>
          </a:solidFill>
          <a:ln w="9525">
            <a:solidFill>
              <a:schemeClr val="bg2"/>
            </a:solidFill>
            <a:miter lim="800000"/>
            <a:headEnd/>
            <a:tailEnd/>
          </a:ln>
        </p:spPr>
        <p:txBody>
          <a:bodyPr wrap="square">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just" eaLnBrk="1" hangingPunct="1">
              <a:buClr>
                <a:srgbClr val="000000"/>
              </a:buClr>
              <a:buSzPct val="100000"/>
              <a:buFont typeface="Times New Roman" panose="02020603050405020304" pitchFamily="18" charset="0"/>
              <a:buNone/>
            </a:pPr>
            <a:r>
              <a:rPr lang="en-US" sz="2000" dirty="0">
                <a:solidFill>
                  <a:srgbClr val="FF0000"/>
                </a:solidFill>
                <a:ea typeface="Adobe Gothic Std B" panose="020B0800000000000000" pitchFamily="34" charset="-128"/>
                <a:cs typeface="Arial" panose="020B0604020202020204" pitchFamily="34" charset="0"/>
              </a:rPr>
              <a:t>For </a:t>
            </a:r>
            <a:r>
              <a:rPr lang="en-US" sz="3600" dirty="0" err="1">
                <a:solidFill>
                  <a:srgbClr val="FF0000"/>
                </a:solidFill>
                <a:ea typeface="Adobe Gothic Std B" panose="020B0800000000000000" pitchFamily="34" charset="-128"/>
                <a:cs typeface="Arial" panose="020B0604020202020204" pitchFamily="34" charset="0"/>
              </a:rPr>
              <a:t>Inplant</a:t>
            </a:r>
            <a:r>
              <a:rPr lang="en-US" sz="3600" dirty="0">
                <a:solidFill>
                  <a:srgbClr val="FF0000"/>
                </a:solidFill>
                <a:ea typeface="Adobe Gothic Std B" panose="020B0800000000000000" pitchFamily="34" charset="-128"/>
                <a:cs typeface="Arial" panose="020B0604020202020204" pitchFamily="34" charset="0"/>
              </a:rPr>
              <a:t> Training / Internship</a:t>
            </a:r>
            <a:r>
              <a:rPr lang="en-US" sz="2000" dirty="0">
                <a:solidFill>
                  <a:srgbClr val="FF0000"/>
                </a:solidFill>
                <a:ea typeface="Adobe Gothic Std B" panose="020B0800000000000000" pitchFamily="34" charset="-128"/>
                <a:cs typeface="Arial" panose="020B0604020202020204" pitchFamily="34" charset="0"/>
              </a:rPr>
              <a:t>, </a:t>
            </a:r>
            <a:r>
              <a:rPr lang="en-US" sz="2000" dirty="0">
                <a:solidFill>
                  <a:srgbClr val="7030A0"/>
                </a:solidFill>
                <a:ea typeface="Adobe Gothic Std B" panose="020B0800000000000000" pitchFamily="34" charset="-128"/>
                <a:cs typeface="Arial" panose="020B0604020202020204" pitchFamily="34" charset="0"/>
              </a:rPr>
              <a:t>please download the "</a:t>
            </a:r>
            <a:r>
              <a:rPr lang="en-US" sz="2000" dirty="0" err="1">
                <a:solidFill>
                  <a:srgbClr val="7030A0"/>
                </a:solidFill>
                <a:ea typeface="Adobe Gothic Std B" panose="020B0800000000000000" pitchFamily="34" charset="-128"/>
                <a:cs typeface="Arial" panose="020B0604020202020204" pitchFamily="34" charset="0"/>
              </a:rPr>
              <a:t>Inplant</a:t>
            </a:r>
            <a:r>
              <a:rPr lang="en-US" sz="2000" dirty="0">
                <a:solidFill>
                  <a:srgbClr val="7030A0"/>
                </a:solidFill>
                <a:ea typeface="Adobe Gothic Std B" panose="020B0800000000000000" pitchFamily="34" charset="-128"/>
                <a:cs typeface="Arial" panose="020B0604020202020204" pitchFamily="34" charset="0"/>
              </a:rPr>
              <a:t> training registration form" from our website www.kaashivinfotech.com. Fill the form and send it to kaashiv.info@gmail.com</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94" y="5063319"/>
            <a:ext cx="147161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ttp://t1.gstatic.com/images?q=tbn:ANd9GcSMReLS08nbNBq091ftyaeMC_KbIJNVs94rR7JwT5WWvYBxlDw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4308" y="5089297"/>
            <a:ext cx="893763"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a:spLocks noGrp="1"/>
          </p:cNvSpPr>
          <p:nvPr>
            <p:ph type="ftr" sz="quarter" idx="11"/>
          </p:nvPr>
        </p:nvSpPr>
        <p:spPr>
          <a:xfrm>
            <a:off x="4760723" y="6492875"/>
            <a:ext cx="550862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tx1"/>
                </a:solidFill>
                <a:latin typeface="Tahoma" panose="020B0604030504040204" pitchFamily="34" charset="0"/>
              </a:defRPr>
            </a:lvl1pPr>
            <a:lvl2pPr marL="742950" indent="-285750">
              <a:tabLst>
                <a:tab pos="723900" algn="l"/>
                <a:tab pos="1447800" algn="l"/>
                <a:tab pos="2171700" algn="l"/>
                <a:tab pos="2895600" algn="l"/>
              </a:tabLst>
              <a:defRPr>
                <a:solidFill>
                  <a:schemeClr val="tx1"/>
                </a:solidFill>
                <a:latin typeface="Tahoma" panose="020B0604030504040204" pitchFamily="34" charset="0"/>
              </a:defRPr>
            </a:lvl2pPr>
            <a:lvl3pPr marL="1143000" indent="-228600">
              <a:tabLst>
                <a:tab pos="723900" algn="l"/>
                <a:tab pos="1447800" algn="l"/>
                <a:tab pos="2171700" algn="l"/>
                <a:tab pos="2895600" algn="l"/>
              </a:tabLst>
              <a:defRPr>
                <a:solidFill>
                  <a:schemeClr val="tx1"/>
                </a:solidFill>
                <a:latin typeface="Tahoma" panose="020B0604030504040204" pitchFamily="34" charset="0"/>
              </a:defRPr>
            </a:lvl3pPr>
            <a:lvl4pPr marL="1600200" indent="-228600">
              <a:tabLst>
                <a:tab pos="723900" algn="l"/>
                <a:tab pos="1447800" algn="l"/>
                <a:tab pos="2171700" algn="l"/>
                <a:tab pos="2895600" algn="l"/>
              </a:tabLst>
              <a:defRPr>
                <a:solidFill>
                  <a:schemeClr val="tx1"/>
                </a:solidFill>
                <a:latin typeface="Tahoma" panose="020B0604030504040204" pitchFamily="34" charset="0"/>
              </a:defRPr>
            </a:lvl4pPr>
            <a:lvl5pPr marL="2057400" indent="-228600">
              <a:tabLst>
                <a:tab pos="723900" algn="l"/>
                <a:tab pos="1447800" algn="l"/>
                <a:tab pos="2171700" algn="l"/>
                <a:tab pos="2895600" algn="l"/>
              </a:tabLst>
              <a:defRPr>
                <a:solidFill>
                  <a:schemeClr val="tx1"/>
                </a:solidFill>
                <a:latin typeface="Tahoma" panose="020B0604030504040204"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9pPr>
          </a:lstStyle>
          <a:p>
            <a:pPr>
              <a:buClr>
                <a:srgbClr val="000000"/>
              </a:buClr>
              <a:buSzPct val="100000"/>
              <a:buFont typeface="Times New Roman" panose="02020603050405020304" pitchFamily="18" charset="0"/>
              <a:buNone/>
              <a:defRPr/>
            </a:pPr>
            <a:r>
              <a:rPr lang="en-US" sz="1400" dirty="0">
                <a:solidFill>
                  <a:srgbClr val="FFFF00"/>
                </a:solidFill>
                <a:latin typeface="Times New Roman" panose="02020603050405020304" pitchFamily="18" charset="0"/>
                <a:ea typeface="MS Gothic" panose="020B0609070205080204" pitchFamily="49" charset="-128"/>
              </a:rPr>
              <a:t>www.kaashivinfotech.com</a:t>
            </a:r>
          </a:p>
        </p:txBody>
      </p:sp>
      <p:sp>
        <p:nvSpPr>
          <p:cNvPr id="8" name="TextBox 7"/>
          <p:cNvSpPr txBox="1"/>
          <p:nvPr/>
        </p:nvSpPr>
        <p:spPr>
          <a:xfrm>
            <a:off x="10545936" y="796481"/>
            <a:ext cx="686171" cy="369332"/>
          </a:xfrm>
          <a:prstGeom prst="rect">
            <a:avLst/>
          </a:prstGeom>
          <a:noFill/>
        </p:spPr>
        <p:txBody>
          <a:bodyPr wrap="square" rtlCol="0">
            <a:spAutoFit/>
          </a:bodyPr>
          <a:lstStyle/>
          <a:p>
            <a:r>
              <a:rPr lang="en-US" dirty="0" smtClean="0"/>
              <a:t>17</a:t>
            </a:r>
            <a:endParaRPr lang="en-US" dirty="0"/>
          </a:p>
        </p:txBody>
      </p:sp>
    </p:spTree>
    <p:extLst>
      <p:ext uri="{BB962C8B-B14F-4D97-AF65-F5344CB8AC3E}">
        <p14:creationId xmlns:p14="http://schemas.microsoft.com/office/powerpoint/2010/main" val="2988125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9" y="3910393"/>
            <a:ext cx="1683865" cy="29294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ectangle 4"/>
          <p:cNvSpPr/>
          <p:nvPr/>
        </p:nvSpPr>
        <p:spPr>
          <a:xfrm>
            <a:off x="1489339" y="1743362"/>
            <a:ext cx="9462847" cy="3631763"/>
          </a:xfrm>
          <a:prstGeom prst="rect">
            <a:avLst/>
          </a:prstGeom>
        </p:spPr>
        <p:txBody>
          <a:bodyPr wrap="none">
            <a:spAutoFit/>
          </a:bodyPr>
          <a:lstStyle/>
          <a:p>
            <a:pPr algn="ctr" eaLnBrk="1" hangingPunct="1">
              <a:buClr>
                <a:srgbClr val="000000"/>
              </a:buClr>
              <a:buSzPct val="100000"/>
              <a:buFont typeface="Times New Roman" panose="02020603050405020304" pitchFamily="18" charset="0"/>
              <a:buNone/>
              <a:defRPr/>
            </a:pPr>
            <a:r>
              <a:rPr lang="en-US" sz="4400" dirty="0">
                <a:ln w="22225">
                  <a:solidFill>
                    <a:schemeClr val="tx1"/>
                  </a:solidFill>
                  <a:prstDash val="solid"/>
                </a:ln>
              </a:rPr>
              <a:t>Contact Number</a:t>
            </a:r>
          </a:p>
          <a:p>
            <a:pPr algn="ctr" eaLnBrk="1" hangingPunct="1">
              <a:buClr>
                <a:srgbClr val="000000"/>
              </a:buClr>
              <a:buSzPct val="100000"/>
              <a:buFont typeface="Times New Roman" panose="02020603050405020304" pitchFamily="18" charset="0"/>
              <a:buNone/>
              <a:defRPr/>
            </a:pPr>
            <a:endParaRPr lang="en-US" sz="6600" dirty="0">
              <a:ln w="22225">
                <a:solidFill>
                  <a:schemeClr val="tx1"/>
                </a:solidFill>
                <a:prstDash val="solid"/>
              </a:ln>
              <a:solidFill>
                <a:schemeClr val="bg1"/>
              </a:solidFill>
            </a:endParaRPr>
          </a:p>
          <a:p>
            <a:pPr algn="ctr" eaLnBrk="1" hangingPunct="1">
              <a:buClr>
                <a:srgbClr val="000000"/>
              </a:buClr>
              <a:buSzPct val="100000"/>
              <a:buFont typeface="Times New Roman" panose="02020603050405020304" pitchFamily="18" charset="0"/>
              <a:buNone/>
              <a:defRPr/>
            </a:pPr>
            <a:r>
              <a:rPr lang="en-US" sz="4000" dirty="0" err="1">
                <a:ln w="22225">
                  <a:solidFill>
                    <a:schemeClr val="tx1"/>
                  </a:solidFill>
                  <a:prstDash val="solid"/>
                </a:ln>
                <a:solidFill>
                  <a:sysClr val="windowText" lastClr="000000"/>
                </a:solidFill>
              </a:rPr>
              <a:t>Venkat</a:t>
            </a:r>
            <a:r>
              <a:rPr lang="en-US" sz="4000" dirty="0">
                <a:ln w="22225">
                  <a:solidFill>
                    <a:schemeClr val="tx1"/>
                  </a:solidFill>
                  <a:prstDash val="solid"/>
                </a:ln>
                <a:solidFill>
                  <a:sysClr val="windowText" lastClr="000000"/>
                </a:solidFill>
              </a:rPr>
              <a:t> - 766 766 2428</a:t>
            </a:r>
          </a:p>
          <a:p>
            <a:pPr algn="ctr" eaLnBrk="1" hangingPunct="1">
              <a:buClr>
                <a:srgbClr val="000000"/>
              </a:buClr>
              <a:buSzPct val="100000"/>
              <a:buFont typeface="Times New Roman" panose="02020603050405020304" pitchFamily="18" charset="0"/>
              <a:buNone/>
              <a:defRPr/>
            </a:pPr>
            <a:r>
              <a:rPr lang="en-US" sz="4000" dirty="0">
                <a:ln w="22225">
                  <a:solidFill>
                    <a:schemeClr val="tx1"/>
                  </a:solidFill>
                  <a:prstDash val="solid"/>
                </a:ln>
                <a:solidFill>
                  <a:sysClr val="windowText" lastClr="000000"/>
                </a:solidFill>
              </a:rPr>
              <a:t>Email – kaashiv.info@gmail.com</a:t>
            </a:r>
          </a:p>
          <a:p>
            <a:pPr algn="ctr" eaLnBrk="1" hangingPunct="1">
              <a:buClr>
                <a:srgbClr val="000000"/>
              </a:buClr>
              <a:buSzPct val="100000"/>
              <a:buFont typeface="Times New Roman" panose="02020603050405020304" pitchFamily="18" charset="0"/>
              <a:buNone/>
              <a:defRPr/>
            </a:pPr>
            <a:r>
              <a:rPr lang="en-US" sz="4000" dirty="0">
                <a:ln w="22225">
                  <a:solidFill>
                    <a:schemeClr val="tx1"/>
                  </a:solidFill>
                  <a:prstDash val="solid"/>
                </a:ln>
                <a:solidFill>
                  <a:sysClr val="windowText" lastClr="000000"/>
                </a:solidFill>
              </a:rPr>
              <a:t>Priyanka - 72994 88034</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20638"/>
            <a:ext cx="92551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375" y="20638"/>
            <a:ext cx="16700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86050" y="53975"/>
            <a:ext cx="53657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0115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1</a:t>
            </a:r>
            <a:endParaRPr 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2" y="0"/>
            <a:ext cx="12174537" cy="652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 name="Footer Placeholder 3"/>
          <p:cNvSpPr txBox="1">
            <a:spLocks/>
          </p:cNvSpPr>
          <p:nvPr/>
        </p:nvSpPr>
        <p:spPr>
          <a:xfrm>
            <a:off x="4542209" y="6473625"/>
            <a:ext cx="5508625"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lstStyle>
            <a:defPPr>
              <a:defRPr lang="en-US"/>
            </a:defPPr>
            <a:lvl1pPr marL="0" algn="l" defTabSz="914400" rtl="0" eaLnBrk="1" latinLnBrk="0" hangingPunct="1">
              <a:tabLst>
                <a:tab pos="723900" algn="l"/>
                <a:tab pos="1447800" algn="l"/>
                <a:tab pos="2171700" algn="l"/>
                <a:tab pos="2895600" algn="l"/>
              </a:tabLst>
              <a:defRPr sz="1100" b="0" i="0" kern="1200">
                <a:solidFill>
                  <a:schemeClr val="tx1"/>
                </a:solidFill>
                <a:latin typeface="Tahoma" panose="020B0604030504040204" pitchFamily="34" charset="0"/>
                <a:ea typeface="+mn-ea"/>
                <a:cs typeface="+mn-cs"/>
              </a:defRPr>
            </a:lvl1pPr>
            <a:lvl2pPr marL="742950" indent="-285750" algn="l" defTabSz="914400" rtl="0" eaLnBrk="1" latinLnBrk="0" hangingPunct="1">
              <a:tabLst>
                <a:tab pos="723900" algn="l"/>
                <a:tab pos="1447800" algn="l"/>
                <a:tab pos="2171700" algn="l"/>
                <a:tab pos="2895600" algn="l"/>
              </a:tabLst>
              <a:defRPr sz="1800" kern="1200">
                <a:solidFill>
                  <a:schemeClr val="tx1"/>
                </a:solidFill>
                <a:latin typeface="Tahoma" panose="020B0604030504040204" pitchFamily="34" charset="0"/>
                <a:ea typeface="+mn-ea"/>
                <a:cs typeface="+mn-cs"/>
              </a:defRPr>
            </a:lvl2pPr>
            <a:lvl3pPr marL="1143000" indent="-228600" algn="l" defTabSz="914400" rtl="0" eaLnBrk="1" latinLnBrk="0" hangingPunct="1">
              <a:tabLst>
                <a:tab pos="723900" algn="l"/>
                <a:tab pos="1447800" algn="l"/>
                <a:tab pos="2171700" algn="l"/>
                <a:tab pos="2895600" algn="l"/>
              </a:tabLst>
              <a:defRPr sz="1800" kern="1200">
                <a:solidFill>
                  <a:schemeClr val="tx1"/>
                </a:solidFill>
                <a:latin typeface="Tahoma" panose="020B0604030504040204" pitchFamily="34" charset="0"/>
                <a:ea typeface="+mn-ea"/>
                <a:cs typeface="+mn-cs"/>
              </a:defRPr>
            </a:lvl3pPr>
            <a:lvl4pPr marL="1600200" indent="-228600" algn="l" defTabSz="914400" rtl="0" eaLnBrk="1" latinLnBrk="0" hangingPunct="1">
              <a:tabLst>
                <a:tab pos="723900" algn="l"/>
                <a:tab pos="1447800" algn="l"/>
                <a:tab pos="2171700" algn="l"/>
                <a:tab pos="2895600" algn="l"/>
              </a:tabLst>
              <a:defRPr sz="1800" kern="1200">
                <a:solidFill>
                  <a:schemeClr val="tx1"/>
                </a:solidFill>
                <a:latin typeface="Tahoma" panose="020B0604030504040204" pitchFamily="34" charset="0"/>
                <a:ea typeface="+mn-ea"/>
                <a:cs typeface="+mn-cs"/>
              </a:defRPr>
            </a:lvl4pPr>
            <a:lvl5pPr marL="2057400" indent="-228600" algn="l" defTabSz="914400" rtl="0" eaLnBrk="1" latinLnBrk="0" hangingPunct="1">
              <a:tabLst>
                <a:tab pos="723900" algn="l"/>
                <a:tab pos="1447800" algn="l"/>
                <a:tab pos="2171700" algn="l"/>
                <a:tab pos="2895600" algn="l"/>
              </a:tabLst>
              <a:defRPr sz="1800" kern="1200">
                <a:solidFill>
                  <a:schemeClr val="tx1"/>
                </a:solidFill>
                <a:latin typeface="Tahoma" panose="020B0604030504040204" pitchFamily="34" charset="0"/>
                <a:ea typeface="+mn-ea"/>
                <a:cs typeface="+mn-cs"/>
              </a:defRPr>
            </a:lvl5pPr>
            <a:lvl6pPr marL="2514600" indent="-228600" algn="l" defTabSz="914400" rtl="0" eaLnBrk="0" fontAlgn="base" latinLnBrk="0" hangingPunct="0">
              <a:spcBef>
                <a:spcPct val="0"/>
              </a:spcBef>
              <a:spcAft>
                <a:spcPct val="0"/>
              </a:spcAft>
              <a:tabLst>
                <a:tab pos="723900" algn="l"/>
                <a:tab pos="1447800" algn="l"/>
                <a:tab pos="2171700" algn="l"/>
                <a:tab pos="2895600" algn="l"/>
              </a:tabLst>
              <a:defRPr sz="1800" kern="1200">
                <a:solidFill>
                  <a:schemeClr val="tx1"/>
                </a:solidFill>
                <a:latin typeface="Tahoma" panose="020B0604030504040204" pitchFamily="34" charset="0"/>
                <a:ea typeface="+mn-ea"/>
                <a:cs typeface="+mn-cs"/>
              </a:defRPr>
            </a:lvl6pPr>
            <a:lvl7pPr marL="2971800" indent="-228600" algn="l" defTabSz="914400" rtl="0" eaLnBrk="0" fontAlgn="base" latinLnBrk="0" hangingPunct="0">
              <a:spcBef>
                <a:spcPct val="0"/>
              </a:spcBef>
              <a:spcAft>
                <a:spcPct val="0"/>
              </a:spcAft>
              <a:tabLst>
                <a:tab pos="723900" algn="l"/>
                <a:tab pos="1447800" algn="l"/>
                <a:tab pos="2171700" algn="l"/>
                <a:tab pos="2895600" algn="l"/>
              </a:tabLst>
              <a:defRPr sz="1800" kern="1200">
                <a:solidFill>
                  <a:schemeClr val="tx1"/>
                </a:solidFill>
                <a:latin typeface="Tahoma" panose="020B0604030504040204" pitchFamily="34" charset="0"/>
                <a:ea typeface="+mn-ea"/>
                <a:cs typeface="+mn-cs"/>
              </a:defRPr>
            </a:lvl7pPr>
            <a:lvl8pPr marL="3429000" indent="-228600" algn="l" defTabSz="914400" rtl="0" eaLnBrk="0" fontAlgn="base" latinLnBrk="0" hangingPunct="0">
              <a:spcBef>
                <a:spcPct val="0"/>
              </a:spcBef>
              <a:spcAft>
                <a:spcPct val="0"/>
              </a:spcAft>
              <a:tabLst>
                <a:tab pos="723900" algn="l"/>
                <a:tab pos="1447800" algn="l"/>
                <a:tab pos="2171700" algn="l"/>
                <a:tab pos="2895600" algn="l"/>
              </a:tabLst>
              <a:defRPr sz="1800" kern="1200">
                <a:solidFill>
                  <a:schemeClr val="tx1"/>
                </a:solidFill>
                <a:latin typeface="Tahoma" panose="020B0604030504040204" pitchFamily="34" charset="0"/>
                <a:ea typeface="+mn-ea"/>
                <a:cs typeface="+mn-cs"/>
              </a:defRPr>
            </a:lvl8pPr>
            <a:lvl9pPr marL="3886200" indent="-228600" algn="l" defTabSz="914400" rtl="0" eaLnBrk="0" fontAlgn="base" latinLnBrk="0" hangingPunct="0">
              <a:spcBef>
                <a:spcPct val="0"/>
              </a:spcBef>
              <a:spcAft>
                <a:spcPct val="0"/>
              </a:spcAft>
              <a:tabLst>
                <a:tab pos="723900" algn="l"/>
                <a:tab pos="1447800" algn="l"/>
                <a:tab pos="2171700" algn="l"/>
                <a:tab pos="2895600" algn="l"/>
              </a:tabLst>
              <a:defRPr sz="1800" kern="1200">
                <a:solidFill>
                  <a:schemeClr val="tx1"/>
                </a:solidFill>
                <a:latin typeface="Tahoma" panose="020B0604030504040204" pitchFamily="34" charset="0"/>
                <a:ea typeface="+mn-ea"/>
                <a:cs typeface="+mn-cs"/>
              </a:defRPr>
            </a:lvl9pPr>
          </a:lstStyle>
          <a:p>
            <a:pPr>
              <a:buClr>
                <a:srgbClr val="000000"/>
              </a:buClr>
              <a:buSzPct val="100000"/>
              <a:buFont typeface="Times New Roman" panose="02020603050405020304" pitchFamily="18" charset="0"/>
              <a:buNone/>
              <a:defRPr/>
            </a:pPr>
            <a:r>
              <a:rPr lang="en-US" sz="1400" smtClean="0">
                <a:solidFill>
                  <a:srgbClr val="FFFF00"/>
                </a:solidFill>
                <a:latin typeface="Times New Roman" panose="02020603050405020304" pitchFamily="18" charset="0"/>
                <a:ea typeface="MS Gothic" panose="020B0609070205080204" pitchFamily="49" charset="-128"/>
              </a:rPr>
              <a:t>www.kaashivinfotech.com</a:t>
            </a:r>
            <a:endParaRPr lang="en-US" sz="1400" dirty="0">
              <a:solidFill>
                <a:srgbClr val="FFFF00"/>
              </a:solidFill>
              <a:latin typeface="Times New Roman" panose="02020603050405020304" pitchFamily="18" charset="0"/>
              <a:ea typeface="MS Gothic" panose="020B0609070205080204" pitchFamily="49" charset="-128"/>
            </a:endParaRPr>
          </a:p>
        </p:txBody>
      </p:sp>
    </p:spTree>
    <p:extLst>
      <p:ext uri="{BB962C8B-B14F-4D97-AF65-F5344CB8AC3E}">
        <p14:creationId xmlns:p14="http://schemas.microsoft.com/office/powerpoint/2010/main" val="3505421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066731" y="6492875"/>
            <a:ext cx="550862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a:lstStyle>
            <a:lvl1pPr>
              <a:tabLst>
                <a:tab pos="723900" algn="l"/>
                <a:tab pos="1447800" algn="l"/>
                <a:tab pos="2171700" algn="l"/>
                <a:tab pos="2895600" algn="l"/>
              </a:tabLst>
              <a:defRPr>
                <a:solidFill>
                  <a:schemeClr val="tx1"/>
                </a:solidFill>
                <a:latin typeface="Tahoma" panose="020B0604030504040204" pitchFamily="34" charset="0"/>
              </a:defRPr>
            </a:lvl1pPr>
            <a:lvl2pPr marL="742950" indent="-285750">
              <a:tabLst>
                <a:tab pos="723900" algn="l"/>
                <a:tab pos="1447800" algn="l"/>
                <a:tab pos="2171700" algn="l"/>
                <a:tab pos="2895600" algn="l"/>
              </a:tabLst>
              <a:defRPr>
                <a:solidFill>
                  <a:schemeClr val="tx1"/>
                </a:solidFill>
                <a:latin typeface="Tahoma" panose="020B0604030504040204" pitchFamily="34" charset="0"/>
              </a:defRPr>
            </a:lvl2pPr>
            <a:lvl3pPr marL="1143000" indent="-228600">
              <a:tabLst>
                <a:tab pos="723900" algn="l"/>
                <a:tab pos="1447800" algn="l"/>
                <a:tab pos="2171700" algn="l"/>
                <a:tab pos="2895600" algn="l"/>
              </a:tabLst>
              <a:defRPr>
                <a:solidFill>
                  <a:schemeClr val="tx1"/>
                </a:solidFill>
                <a:latin typeface="Tahoma" panose="020B0604030504040204" pitchFamily="34" charset="0"/>
              </a:defRPr>
            </a:lvl3pPr>
            <a:lvl4pPr marL="1600200" indent="-228600">
              <a:tabLst>
                <a:tab pos="723900" algn="l"/>
                <a:tab pos="1447800" algn="l"/>
                <a:tab pos="2171700" algn="l"/>
                <a:tab pos="2895600" algn="l"/>
              </a:tabLst>
              <a:defRPr>
                <a:solidFill>
                  <a:schemeClr val="tx1"/>
                </a:solidFill>
                <a:latin typeface="Tahoma" panose="020B0604030504040204" pitchFamily="34" charset="0"/>
              </a:defRPr>
            </a:lvl4pPr>
            <a:lvl5pPr marL="2057400" indent="-228600">
              <a:tabLst>
                <a:tab pos="723900" algn="l"/>
                <a:tab pos="1447800" algn="l"/>
                <a:tab pos="2171700" algn="l"/>
                <a:tab pos="2895600" algn="l"/>
              </a:tabLst>
              <a:defRPr>
                <a:solidFill>
                  <a:schemeClr val="tx1"/>
                </a:solidFill>
                <a:latin typeface="Tahoma" panose="020B0604030504040204"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9pPr>
          </a:lstStyle>
          <a:p>
            <a:pPr>
              <a:buClr>
                <a:srgbClr val="000000"/>
              </a:buClr>
              <a:buSzPct val="100000"/>
              <a:buFont typeface="Times New Roman" panose="02020603050405020304" pitchFamily="18" charset="0"/>
              <a:buNone/>
              <a:defRPr/>
            </a:pPr>
            <a:r>
              <a:rPr lang="en-US" sz="1200" dirty="0">
                <a:latin typeface="Arial" panose="020B0604020202020204" pitchFamily="34" charset="0"/>
                <a:ea typeface="MS Gothic" panose="020B0609070205080204" pitchFamily="49" charset="-128"/>
              </a:rPr>
              <a:t>www.kaashivinfotech.com</a:t>
            </a:r>
          </a:p>
        </p:txBody>
      </p:sp>
      <p:sp>
        <p:nvSpPr>
          <p:cNvPr id="3" name="TextBox 2"/>
          <p:cNvSpPr txBox="1">
            <a:spLocks noChangeArrowheads="1"/>
          </p:cNvSpPr>
          <p:nvPr/>
        </p:nvSpPr>
        <p:spPr bwMode="auto">
          <a:xfrm>
            <a:off x="-343493" y="111125"/>
            <a:ext cx="13620751"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buClr>
                <a:srgbClr val="000000"/>
              </a:buClr>
              <a:buSzPct val="100000"/>
              <a:buFont typeface="Times New Roman" panose="02020603050405020304" pitchFamily="18" charset="0"/>
              <a:buNone/>
            </a:pPr>
            <a:r>
              <a:rPr lang="en-US" sz="9600">
                <a:solidFill>
                  <a:srgbClr val="0070C0"/>
                </a:solidFill>
                <a:latin typeface="Tahoma" panose="020B0604030504040204" pitchFamily="34" charset="0"/>
              </a:rPr>
              <a:t>Thank you</a:t>
            </a:r>
          </a:p>
        </p:txBody>
      </p:sp>
      <p:sp>
        <p:nvSpPr>
          <p:cNvPr id="4" name="Rectangle 3"/>
          <p:cNvSpPr>
            <a:spLocks noChangeArrowheads="1"/>
          </p:cNvSpPr>
          <p:nvPr/>
        </p:nvSpPr>
        <p:spPr bwMode="auto">
          <a:xfrm>
            <a:off x="4220570" y="4170458"/>
            <a:ext cx="7794009" cy="1569660"/>
          </a:xfrm>
          <a:prstGeom prst="rect">
            <a:avLst/>
          </a:prstGeom>
          <a:solidFill>
            <a:srgbClr val="FFFF00"/>
          </a:solidFill>
          <a:ln w="9525">
            <a:solidFill>
              <a:schemeClr val="bg2"/>
            </a:solidFill>
            <a:miter lim="800000"/>
            <a:headEnd/>
            <a:tailEnd/>
          </a:ln>
        </p:spPr>
        <p:txBody>
          <a:bodyPr wrap="square">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just" eaLnBrk="1" hangingPunct="1">
              <a:buClr>
                <a:srgbClr val="000000"/>
              </a:buClr>
              <a:buSzPct val="100000"/>
              <a:buFont typeface="Times New Roman" panose="02020603050405020304" pitchFamily="18" charset="0"/>
              <a:buNone/>
            </a:pPr>
            <a:r>
              <a:rPr lang="en-US" sz="2000" dirty="0">
                <a:solidFill>
                  <a:srgbClr val="FF0000"/>
                </a:solidFill>
                <a:ea typeface="Adobe Gothic Std B" panose="020B0800000000000000" pitchFamily="34" charset="-128"/>
                <a:cs typeface="Arial" panose="020B0604020202020204" pitchFamily="34" charset="0"/>
              </a:rPr>
              <a:t>For </a:t>
            </a:r>
            <a:r>
              <a:rPr lang="en-US" sz="3600" dirty="0" err="1">
                <a:solidFill>
                  <a:srgbClr val="FF0000"/>
                </a:solidFill>
                <a:ea typeface="Adobe Gothic Std B" panose="020B0800000000000000" pitchFamily="34" charset="-128"/>
                <a:cs typeface="Arial" panose="020B0604020202020204" pitchFamily="34" charset="0"/>
              </a:rPr>
              <a:t>Inplant</a:t>
            </a:r>
            <a:r>
              <a:rPr lang="en-US" sz="3600" dirty="0">
                <a:solidFill>
                  <a:srgbClr val="FF0000"/>
                </a:solidFill>
                <a:ea typeface="Adobe Gothic Std B" panose="020B0800000000000000" pitchFamily="34" charset="-128"/>
                <a:cs typeface="Arial" panose="020B0604020202020204" pitchFamily="34" charset="0"/>
              </a:rPr>
              <a:t> Training / Internship</a:t>
            </a:r>
            <a:r>
              <a:rPr lang="en-US" sz="2000" dirty="0">
                <a:solidFill>
                  <a:srgbClr val="FF0000"/>
                </a:solidFill>
                <a:ea typeface="Adobe Gothic Std B" panose="020B0800000000000000" pitchFamily="34" charset="-128"/>
                <a:cs typeface="Arial" panose="020B0604020202020204" pitchFamily="34" charset="0"/>
              </a:rPr>
              <a:t>, </a:t>
            </a:r>
            <a:r>
              <a:rPr lang="en-US" sz="2000" dirty="0">
                <a:solidFill>
                  <a:srgbClr val="7030A0"/>
                </a:solidFill>
                <a:ea typeface="Adobe Gothic Std B" panose="020B0800000000000000" pitchFamily="34" charset="-128"/>
                <a:cs typeface="Arial" panose="020B0604020202020204" pitchFamily="34" charset="0"/>
              </a:rPr>
              <a:t>please download the "</a:t>
            </a:r>
            <a:r>
              <a:rPr lang="en-US" sz="2000" dirty="0" err="1">
                <a:solidFill>
                  <a:srgbClr val="7030A0"/>
                </a:solidFill>
                <a:ea typeface="Adobe Gothic Std B" panose="020B0800000000000000" pitchFamily="34" charset="-128"/>
                <a:cs typeface="Arial" panose="020B0604020202020204" pitchFamily="34" charset="0"/>
              </a:rPr>
              <a:t>Inplant</a:t>
            </a:r>
            <a:r>
              <a:rPr lang="en-US" sz="2000" dirty="0">
                <a:solidFill>
                  <a:srgbClr val="7030A0"/>
                </a:solidFill>
                <a:ea typeface="Adobe Gothic Std B" panose="020B0800000000000000" pitchFamily="34" charset="-128"/>
                <a:cs typeface="Arial" panose="020B0604020202020204" pitchFamily="34" charset="0"/>
              </a:rPr>
              <a:t> training registration form" from our website www.kaashivinfotech.com. Fill the form and send it to kaashiv.info@gmail.com</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81" y="4170458"/>
            <a:ext cx="1881591" cy="18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t1.gstatic.com/images?q=tbn:ANd9GcSMReLS08nbNBq091ftyaeMC_KbIJNVs94rR7JwT5WWvYBxlDw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8611" y="4170458"/>
            <a:ext cx="1111084" cy="1868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6712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17958" y="818865"/>
            <a:ext cx="312906" cy="369332"/>
          </a:xfrm>
          <a:prstGeom prst="rect">
            <a:avLst/>
          </a:prstGeom>
          <a:noFill/>
        </p:spPr>
        <p:txBody>
          <a:bodyPr wrap="none" rtlCol="0">
            <a:spAutoFit/>
          </a:bodyPr>
          <a:lstStyle/>
          <a:p>
            <a:r>
              <a:rPr lang="en-US" dirty="0">
                <a:solidFill>
                  <a:schemeClr val="tx2">
                    <a:lumMod val="10000"/>
                  </a:schemeClr>
                </a:solidFill>
              </a:rPr>
              <a:t>3</a:t>
            </a:r>
          </a:p>
        </p:txBody>
      </p:sp>
      <p:sp>
        <p:nvSpPr>
          <p:cNvPr id="5" name="Title 4"/>
          <p:cNvSpPr>
            <a:spLocks noGrp="1"/>
          </p:cNvSpPr>
          <p:nvPr>
            <p:ph type="title"/>
          </p:nvPr>
        </p:nvSpPr>
        <p:spPr/>
        <p:txBody>
          <a:bodyPr/>
          <a:lstStyle/>
          <a:p>
            <a:pPr algn="ctr"/>
            <a:r>
              <a:rPr lang="en-US" dirty="0" smtClean="0"/>
              <a:t>INTEL XDK</a:t>
            </a:r>
            <a:endParaRPr lang="en-US" dirty="0"/>
          </a:p>
        </p:txBody>
      </p:sp>
      <p:sp>
        <p:nvSpPr>
          <p:cNvPr id="6" name="Content Placeholder 5"/>
          <p:cNvSpPr>
            <a:spLocks noGrp="1"/>
          </p:cNvSpPr>
          <p:nvPr>
            <p:ph idx="1"/>
          </p:nvPr>
        </p:nvSpPr>
        <p:spPr>
          <a:xfrm>
            <a:off x="762105" y="1853248"/>
            <a:ext cx="10470001" cy="2718752"/>
          </a:xfrm>
        </p:spPr>
        <p:txBody>
          <a:bodyPr>
            <a:normAutofit lnSpcReduction="10000"/>
          </a:bodyPr>
          <a:lstStyle/>
          <a:p>
            <a:r>
              <a:rPr lang="en-US" dirty="0">
                <a:hlinkClick r:id="rId2"/>
              </a:rPr>
              <a:t>Intel XDK</a:t>
            </a:r>
            <a:r>
              <a:rPr lang="en-US" dirty="0"/>
              <a:t> is a new tool for developing cross platform mobile applications. </a:t>
            </a:r>
            <a:endParaRPr lang="en-US" dirty="0" smtClean="0"/>
          </a:p>
          <a:p>
            <a:r>
              <a:rPr lang="en-US" dirty="0" smtClean="0"/>
              <a:t>It </a:t>
            </a:r>
            <a:r>
              <a:rPr lang="en-US" dirty="0"/>
              <a:t>attempts to keep the process simple by including all possible target platforms in one package and collecting several tools that may be familiar and useful to you</a:t>
            </a:r>
            <a:r>
              <a:rPr lang="en-US" dirty="0" smtClean="0"/>
              <a:t>.</a:t>
            </a:r>
          </a:p>
          <a:p>
            <a:r>
              <a:rPr lang="en-US" dirty="0" smtClean="0"/>
              <a:t>In </a:t>
            </a:r>
            <a:r>
              <a:rPr lang="en-US" dirty="0"/>
              <a:t>this </a:t>
            </a:r>
            <a:r>
              <a:rPr lang="en-US" dirty="0" smtClean="0"/>
              <a:t>Presentation  we </a:t>
            </a:r>
            <a:r>
              <a:rPr lang="en-US" dirty="0"/>
              <a:t>will explain what Intel XDK is and prepare you to start building an app for every mobile platform using HTML5. </a:t>
            </a:r>
            <a:endParaRPr lang="en-US" dirty="0" smtClean="0"/>
          </a:p>
          <a:p>
            <a:r>
              <a:rPr lang="en-US" dirty="0" smtClean="0"/>
              <a:t>The </a:t>
            </a:r>
            <a:r>
              <a:rPr lang="en-US" dirty="0"/>
              <a:t>interface is easy but different from other IDEs. We will explore everything step by step.</a:t>
            </a:r>
            <a:endParaRPr lang="en-US" dirty="0"/>
          </a:p>
        </p:txBody>
      </p:sp>
      <p:sp>
        <p:nvSpPr>
          <p:cNvPr id="7" name="Rectangle 5"/>
          <p:cNvSpPr>
            <a:spLocks noChangeArrowheads="1"/>
          </p:cNvSpPr>
          <p:nvPr/>
        </p:nvSpPr>
        <p:spPr bwMode="auto">
          <a:xfrm>
            <a:off x="3384644" y="4791058"/>
            <a:ext cx="8807356" cy="1569660"/>
          </a:xfrm>
          <a:prstGeom prst="rect">
            <a:avLst/>
          </a:prstGeom>
          <a:solidFill>
            <a:srgbClr val="FFFF00"/>
          </a:solidFill>
          <a:ln w="9525">
            <a:solidFill>
              <a:schemeClr val="bg2"/>
            </a:solidFill>
            <a:miter lim="800000"/>
            <a:headEnd/>
            <a:tailEnd/>
          </a:ln>
        </p:spPr>
        <p:txBody>
          <a:bodyPr wrap="square">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just" eaLnBrk="1" hangingPunct="1">
              <a:buClr>
                <a:srgbClr val="000000"/>
              </a:buClr>
              <a:buSzPct val="100000"/>
              <a:buFont typeface="Times New Roman" panose="02020603050405020304" pitchFamily="18" charset="0"/>
              <a:buNone/>
            </a:pPr>
            <a:r>
              <a:rPr lang="en-US" sz="2000">
                <a:solidFill>
                  <a:srgbClr val="FF0000"/>
                </a:solidFill>
                <a:ea typeface="Adobe Gothic Std B" panose="020B0800000000000000" pitchFamily="34" charset="-128"/>
                <a:cs typeface="Arial" panose="020B0604020202020204" pitchFamily="34" charset="0"/>
              </a:rPr>
              <a:t>For </a:t>
            </a:r>
            <a:r>
              <a:rPr lang="en-US" sz="3600">
                <a:solidFill>
                  <a:srgbClr val="FF0000"/>
                </a:solidFill>
                <a:ea typeface="Adobe Gothic Std B" panose="020B0800000000000000" pitchFamily="34" charset="-128"/>
                <a:cs typeface="Arial" panose="020B0604020202020204" pitchFamily="34" charset="0"/>
              </a:rPr>
              <a:t>Inplant Training / Internship</a:t>
            </a:r>
            <a:r>
              <a:rPr lang="en-US" sz="2000">
                <a:solidFill>
                  <a:srgbClr val="FF0000"/>
                </a:solidFill>
                <a:ea typeface="Adobe Gothic Std B" panose="020B0800000000000000" pitchFamily="34" charset="-128"/>
                <a:cs typeface="Arial" panose="020B0604020202020204" pitchFamily="34" charset="0"/>
              </a:rPr>
              <a:t>, </a:t>
            </a:r>
            <a:r>
              <a:rPr lang="en-US" sz="2000">
                <a:solidFill>
                  <a:srgbClr val="7030A0"/>
                </a:solidFill>
                <a:ea typeface="Adobe Gothic Std B" panose="020B0800000000000000" pitchFamily="34" charset="-128"/>
                <a:cs typeface="Arial" panose="020B0604020202020204" pitchFamily="34" charset="0"/>
              </a:rPr>
              <a:t>please download the "Inplant training registration form" from our website www.kaashivinfotech.com. Fill the form and send it to kaashiv.info@gmail.com</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98" y="4851194"/>
            <a:ext cx="147161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http://t1.gstatic.com/images?q=tbn:ANd9GcSMReLS08nbNBq091ftyaeMC_KbIJNVs94rR7JwT5WWvYBxlDw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3151" y="4822620"/>
            <a:ext cx="893763"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3"/>
          <p:cNvSpPr>
            <a:spLocks noGrp="1"/>
          </p:cNvSpPr>
          <p:nvPr>
            <p:ph type="ftr" sz="quarter" idx="11"/>
          </p:nvPr>
        </p:nvSpPr>
        <p:spPr>
          <a:xfrm>
            <a:off x="4760723" y="6492875"/>
            <a:ext cx="550862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tx1"/>
                </a:solidFill>
                <a:latin typeface="Tahoma" panose="020B0604030504040204" pitchFamily="34" charset="0"/>
              </a:defRPr>
            </a:lvl1pPr>
            <a:lvl2pPr marL="742950" indent="-285750">
              <a:tabLst>
                <a:tab pos="723900" algn="l"/>
                <a:tab pos="1447800" algn="l"/>
                <a:tab pos="2171700" algn="l"/>
                <a:tab pos="2895600" algn="l"/>
              </a:tabLst>
              <a:defRPr>
                <a:solidFill>
                  <a:schemeClr val="tx1"/>
                </a:solidFill>
                <a:latin typeface="Tahoma" panose="020B0604030504040204" pitchFamily="34" charset="0"/>
              </a:defRPr>
            </a:lvl2pPr>
            <a:lvl3pPr marL="1143000" indent="-228600">
              <a:tabLst>
                <a:tab pos="723900" algn="l"/>
                <a:tab pos="1447800" algn="l"/>
                <a:tab pos="2171700" algn="l"/>
                <a:tab pos="2895600" algn="l"/>
              </a:tabLst>
              <a:defRPr>
                <a:solidFill>
                  <a:schemeClr val="tx1"/>
                </a:solidFill>
                <a:latin typeface="Tahoma" panose="020B0604030504040204" pitchFamily="34" charset="0"/>
              </a:defRPr>
            </a:lvl3pPr>
            <a:lvl4pPr marL="1600200" indent="-228600">
              <a:tabLst>
                <a:tab pos="723900" algn="l"/>
                <a:tab pos="1447800" algn="l"/>
                <a:tab pos="2171700" algn="l"/>
                <a:tab pos="2895600" algn="l"/>
              </a:tabLst>
              <a:defRPr>
                <a:solidFill>
                  <a:schemeClr val="tx1"/>
                </a:solidFill>
                <a:latin typeface="Tahoma" panose="020B0604030504040204" pitchFamily="34" charset="0"/>
              </a:defRPr>
            </a:lvl4pPr>
            <a:lvl5pPr marL="2057400" indent="-228600">
              <a:tabLst>
                <a:tab pos="723900" algn="l"/>
                <a:tab pos="1447800" algn="l"/>
                <a:tab pos="2171700" algn="l"/>
                <a:tab pos="2895600" algn="l"/>
              </a:tabLst>
              <a:defRPr>
                <a:solidFill>
                  <a:schemeClr val="tx1"/>
                </a:solidFill>
                <a:latin typeface="Tahoma" panose="020B0604030504040204"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9pPr>
          </a:lstStyle>
          <a:p>
            <a:pPr>
              <a:buClr>
                <a:srgbClr val="000000"/>
              </a:buClr>
              <a:buSzPct val="100000"/>
              <a:buFont typeface="Times New Roman" panose="02020603050405020304" pitchFamily="18" charset="0"/>
              <a:buNone/>
              <a:defRPr/>
            </a:pPr>
            <a:r>
              <a:rPr lang="en-US" sz="1400" dirty="0">
                <a:solidFill>
                  <a:srgbClr val="FFFF00"/>
                </a:solidFill>
                <a:latin typeface="Times New Roman" panose="02020603050405020304" pitchFamily="18" charset="0"/>
                <a:ea typeface="MS Gothic" panose="020B0609070205080204" pitchFamily="49" charset="-128"/>
              </a:rPr>
              <a:t>www.kaashivinfotech.com</a:t>
            </a:r>
          </a:p>
        </p:txBody>
      </p:sp>
    </p:spTree>
    <p:extLst>
      <p:ext uri="{BB962C8B-B14F-4D97-AF65-F5344CB8AC3E}">
        <p14:creationId xmlns:p14="http://schemas.microsoft.com/office/powerpoint/2010/main" val="2555311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Installation</a:t>
            </a:r>
            <a:br>
              <a:rPr lang="en-US" dirty="0"/>
            </a:br>
            <a:endParaRPr lang="en-US" dirty="0"/>
          </a:p>
        </p:txBody>
      </p:sp>
      <p:sp>
        <p:nvSpPr>
          <p:cNvPr id="3" name="Content Placeholder 2"/>
          <p:cNvSpPr>
            <a:spLocks noGrp="1"/>
          </p:cNvSpPr>
          <p:nvPr>
            <p:ph idx="1"/>
          </p:nvPr>
        </p:nvSpPr>
        <p:spPr>
          <a:xfrm>
            <a:off x="1392072" y="1375577"/>
            <a:ext cx="8808888" cy="3537618"/>
          </a:xfrm>
        </p:spPr>
        <p:txBody>
          <a:bodyPr/>
          <a:lstStyle/>
          <a:p>
            <a:r>
              <a:rPr lang="en-US" dirty="0"/>
              <a:t>You can find Intel XDK at the </a:t>
            </a:r>
            <a:r>
              <a:rPr lang="en-US" dirty="0" smtClean="0"/>
              <a:t> official website of </a:t>
            </a:r>
            <a:r>
              <a:rPr lang="en-US" dirty="0" err="1" smtClean="0"/>
              <a:t>intel</a:t>
            </a:r>
            <a:r>
              <a:rPr lang="en-US" dirty="0" smtClean="0"/>
              <a:t>. </a:t>
            </a:r>
            <a:r>
              <a:rPr lang="en-US" dirty="0"/>
              <a:t>It is available for Windows, Linux and Mac. </a:t>
            </a:r>
            <a:endParaRPr lang="en-US" dirty="0" smtClean="0"/>
          </a:p>
          <a:p>
            <a:r>
              <a:rPr lang="en-US" dirty="0" smtClean="0"/>
              <a:t>When </a:t>
            </a:r>
            <a:r>
              <a:rPr lang="en-US" dirty="0"/>
              <a:t>you first start the Software you will need to create an account so that you can use the build features</a:t>
            </a:r>
            <a:r>
              <a:rPr lang="en-US" dirty="0" smtClean="0"/>
              <a:t>.</a:t>
            </a:r>
          </a:p>
          <a:p>
            <a:r>
              <a:rPr lang="en-US" dirty="0" smtClean="0"/>
              <a:t> </a:t>
            </a:r>
            <a:r>
              <a:rPr lang="en-US" dirty="0"/>
              <a:t>With this service you can host your projects in the Cloud and build them from there. </a:t>
            </a:r>
            <a:endParaRPr lang="en-US" dirty="0" smtClean="0"/>
          </a:p>
          <a:p>
            <a:r>
              <a:rPr lang="en-US" dirty="0" smtClean="0"/>
              <a:t>After </a:t>
            </a:r>
            <a:r>
              <a:rPr lang="en-US" dirty="0"/>
              <a:t>creating an account, sign in and you are ready to start with it.</a:t>
            </a:r>
            <a:endParaRPr lang="en-US" dirty="0"/>
          </a:p>
        </p:txBody>
      </p:sp>
      <p:sp>
        <p:nvSpPr>
          <p:cNvPr id="8" name="Rectangle 5"/>
          <p:cNvSpPr>
            <a:spLocks noChangeArrowheads="1"/>
          </p:cNvSpPr>
          <p:nvPr/>
        </p:nvSpPr>
        <p:spPr bwMode="auto">
          <a:xfrm>
            <a:off x="3384644" y="4791058"/>
            <a:ext cx="8807356" cy="1569660"/>
          </a:xfrm>
          <a:prstGeom prst="rect">
            <a:avLst/>
          </a:prstGeom>
          <a:solidFill>
            <a:srgbClr val="FFFF00"/>
          </a:solidFill>
          <a:ln w="9525">
            <a:solidFill>
              <a:schemeClr val="bg2"/>
            </a:solidFill>
            <a:miter lim="800000"/>
            <a:headEnd/>
            <a:tailEnd/>
          </a:ln>
        </p:spPr>
        <p:txBody>
          <a:bodyPr wrap="square">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just" eaLnBrk="1" hangingPunct="1">
              <a:buClr>
                <a:srgbClr val="000000"/>
              </a:buClr>
              <a:buSzPct val="100000"/>
              <a:buFont typeface="Times New Roman" panose="02020603050405020304" pitchFamily="18" charset="0"/>
              <a:buNone/>
            </a:pPr>
            <a:r>
              <a:rPr lang="en-US" sz="2000">
                <a:solidFill>
                  <a:srgbClr val="FF0000"/>
                </a:solidFill>
                <a:ea typeface="Adobe Gothic Std B" panose="020B0800000000000000" pitchFamily="34" charset="-128"/>
                <a:cs typeface="Arial" panose="020B0604020202020204" pitchFamily="34" charset="0"/>
              </a:rPr>
              <a:t>For </a:t>
            </a:r>
            <a:r>
              <a:rPr lang="en-US" sz="3600">
                <a:solidFill>
                  <a:srgbClr val="FF0000"/>
                </a:solidFill>
                <a:ea typeface="Adobe Gothic Std B" panose="020B0800000000000000" pitchFamily="34" charset="-128"/>
                <a:cs typeface="Arial" panose="020B0604020202020204" pitchFamily="34" charset="0"/>
              </a:rPr>
              <a:t>Inplant Training / Internship</a:t>
            </a:r>
            <a:r>
              <a:rPr lang="en-US" sz="2000">
                <a:solidFill>
                  <a:srgbClr val="FF0000"/>
                </a:solidFill>
                <a:ea typeface="Adobe Gothic Std B" panose="020B0800000000000000" pitchFamily="34" charset="-128"/>
                <a:cs typeface="Arial" panose="020B0604020202020204" pitchFamily="34" charset="0"/>
              </a:rPr>
              <a:t>, </a:t>
            </a:r>
            <a:r>
              <a:rPr lang="en-US" sz="2000">
                <a:solidFill>
                  <a:srgbClr val="7030A0"/>
                </a:solidFill>
                <a:ea typeface="Adobe Gothic Std B" panose="020B0800000000000000" pitchFamily="34" charset="-128"/>
                <a:cs typeface="Arial" panose="020B0604020202020204" pitchFamily="34" charset="0"/>
              </a:rPr>
              <a:t>please download the "Inplant training registration form" from our website www.kaashivinfotech.com. Fill the form and send it to kaashiv.info@gmail.com</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98" y="4851194"/>
            <a:ext cx="147161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http://t1.gstatic.com/images?q=tbn:ANd9GcSMReLS08nbNBq091ftyaeMC_KbIJNVs94rR7JwT5WWvYBxlDw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3151" y="4822620"/>
            <a:ext cx="893763"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3"/>
          <p:cNvSpPr>
            <a:spLocks noGrp="1"/>
          </p:cNvSpPr>
          <p:nvPr>
            <p:ph type="ftr" sz="quarter" idx="11"/>
          </p:nvPr>
        </p:nvSpPr>
        <p:spPr>
          <a:xfrm>
            <a:off x="4760723" y="6492875"/>
            <a:ext cx="550862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tx1"/>
                </a:solidFill>
                <a:latin typeface="Tahoma" panose="020B0604030504040204" pitchFamily="34" charset="0"/>
              </a:defRPr>
            </a:lvl1pPr>
            <a:lvl2pPr marL="742950" indent="-285750">
              <a:tabLst>
                <a:tab pos="723900" algn="l"/>
                <a:tab pos="1447800" algn="l"/>
                <a:tab pos="2171700" algn="l"/>
                <a:tab pos="2895600" algn="l"/>
              </a:tabLst>
              <a:defRPr>
                <a:solidFill>
                  <a:schemeClr val="tx1"/>
                </a:solidFill>
                <a:latin typeface="Tahoma" panose="020B0604030504040204" pitchFamily="34" charset="0"/>
              </a:defRPr>
            </a:lvl2pPr>
            <a:lvl3pPr marL="1143000" indent="-228600">
              <a:tabLst>
                <a:tab pos="723900" algn="l"/>
                <a:tab pos="1447800" algn="l"/>
                <a:tab pos="2171700" algn="l"/>
                <a:tab pos="2895600" algn="l"/>
              </a:tabLst>
              <a:defRPr>
                <a:solidFill>
                  <a:schemeClr val="tx1"/>
                </a:solidFill>
                <a:latin typeface="Tahoma" panose="020B0604030504040204" pitchFamily="34" charset="0"/>
              </a:defRPr>
            </a:lvl3pPr>
            <a:lvl4pPr marL="1600200" indent="-228600">
              <a:tabLst>
                <a:tab pos="723900" algn="l"/>
                <a:tab pos="1447800" algn="l"/>
                <a:tab pos="2171700" algn="l"/>
                <a:tab pos="2895600" algn="l"/>
              </a:tabLst>
              <a:defRPr>
                <a:solidFill>
                  <a:schemeClr val="tx1"/>
                </a:solidFill>
                <a:latin typeface="Tahoma" panose="020B0604030504040204" pitchFamily="34" charset="0"/>
              </a:defRPr>
            </a:lvl4pPr>
            <a:lvl5pPr marL="2057400" indent="-228600">
              <a:tabLst>
                <a:tab pos="723900" algn="l"/>
                <a:tab pos="1447800" algn="l"/>
                <a:tab pos="2171700" algn="l"/>
                <a:tab pos="2895600" algn="l"/>
              </a:tabLst>
              <a:defRPr>
                <a:solidFill>
                  <a:schemeClr val="tx1"/>
                </a:solidFill>
                <a:latin typeface="Tahoma" panose="020B0604030504040204"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9pPr>
          </a:lstStyle>
          <a:p>
            <a:pPr>
              <a:buClr>
                <a:srgbClr val="000000"/>
              </a:buClr>
              <a:buSzPct val="100000"/>
              <a:buFont typeface="Times New Roman" panose="02020603050405020304" pitchFamily="18" charset="0"/>
              <a:buNone/>
              <a:defRPr/>
            </a:pPr>
            <a:r>
              <a:rPr lang="en-US" sz="1400" dirty="0">
                <a:solidFill>
                  <a:srgbClr val="FFFF00"/>
                </a:solidFill>
                <a:latin typeface="Times New Roman" panose="02020603050405020304" pitchFamily="18" charset="0"/>
                <a:ea typeface="MS Gothic" panose="020B0609070205080204" pitchFamily="49" charset="-128"/>
              </a:rPr>
              <a:t>www.kaashivinfotech.com</a:t>
            </a:r>
          </a:p>
        </p:txBody>
      </p:sp>
      <p:sp>
        <p:nvSpPr>
          <p:cNvPr id="12" name="TextBox 11"/>
          <p:cNvSpPr txBox="1"/>
          <p:nvPr/>
        </p:nvSpPr>
        <p:spPr>
          <a:xfrm>
            <a:off x="10672549" y="783651"/>
            <a:ext cx="312906" cy="369332"/>
          </a:xfrm>
          <a:prstGeom prst="rect">
            <a:avLst/>
          </a:prstGeom>
          <a:noFill/>
        </p:spPr>
        <p:txBody>
          <a:bodyPr wrap="none" rtlCol="0">
            <a:spAutoFit/>
          </a:bodyPr>
          <a:lstStyle/>
          <a:p>
            <a:r>
              <a:rPr lang="en-US" dirty="0" smtClean="0"/>
              <a:t>4</a:t>
            </a:r>
            <a:endParaRPr lang="en-US" dirty="0"/>
          </a:p>
        </p:txBody>
      </p:sp>
    </p:spTree>
    <p:extLst>
      <p:ext uri="{BB962C8B-B14F-4D97-AF65-F5344CB8AC3E}">
        <p14:creationId xmlns:p14="http://schemas.microsoft.com/office/powerpoint/2010/main" val="2361180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03312" y="2052918"/>
            <a:ext cx="8947522" cy="2464491"/>
          </a:xfrm>
        </p:spPr>
        <p:txBody>
          <a:bodyPr>
            <a:normAutofit/>
          </a:bodyPr>
          <a:lstStyle/>
          <a:p>
            <a:r>
              <a:rPr lang="en-US" sz="2400" b="1" dirty="0" err="1" smtClean="0"/>
              <a:t>NOTE:</a:t>
            </a:r>
            <a:r>
              <a:rPr lang="en-US" sz="2400" dirty="0" err="1" smtClean="0"/>
              <a:t>We</a:t>
            </a:r>
            <a:r>
              <a:rPr lang="en-US" sz="2400" dirty="0" smtClean="0"/>
              <a:t> encountered </a:t>
            </a:r>
            <a:r>
              <a:rPr lang="en-US" sz="2400" dirty="0"/>
              <a:t>some problems when trying to install Intel XDK on </a:t>
            </a:r>
            <a:r>
              <a:rPr lang="en-US" sz="2400" dirty="0" err="1"/>
              <a:t>Debian</a:t>
            </a:r>
            <a:r>
              <a:rPr lang="en-US" sz="2400" dirty="0"/>
              <a:t>. On Ubuntu which is </a:t>
            </a:r>
            <a:r>
              <a:rPr lang="en-US" sz="2400" dirty="0" err="1"/>
              <a:t>Debian</a:t>
            </a:r>
            <a:r>
              <a:rPr lang="en-US" sz="2400" dirty="0"/>
              <a:t> based it performs well. </a:t>
            </a:r>
            <a:endParaRPr lang="en-US" sz="2400" dirty="0" smtClean="0"/>
          </a:p>
          <a:p>
            <a:r>
              <a:rPr lang="en-US" sz="2400" dirty="0" smtClean="0"/>
              <a:t>We </a:t>
            </a:r>
            <a:r>
              <a:rPr lang="en-US" sz="2400" dirty="0"/>
              <a:t>haven’t tried it yet with other Linux </a:t>
            </a:r>
            <a:r>
              <a:rPr lang="en-US" sz="2400" dirty="0" err="1"/>
              <a:t>distros</a:t>
            </a:r>
            <a:r>
              <a:rPr lang="en-US" sz="2400" dirty="0"/>
              <a:t> but leave a comment if you find any problems.</a:t>
            </a:r>
            <a:endParaRPr lang="en-US" sz="2400" dirty="0"/>
          </a:p>
        </p:txBody>
      </p:sp>
      <p:sp>
        <p:nvSpPr>
          <p:cNvPr id="4" name="Rectangle 5"/>
          <p:cNvSpPr>
            <a:spLocks noChangeArrowheads="1"/>
          </p:cNvSpPr>
          <p:nvPr/>
        </p:nvSpPr>
        <p:spPr bwMode="auto">
          <a:xfrm>
            <a:off x="3384644" y="4791058"/>
            <a:ext cx="8807356" cy="1569660"/>
          </a:xfrm>
          <a:prstGeom prst="rect">
            <a:avLst/>
          </a:prstGeom>
          <a:solidFill>
            <a:srgbClr val="FFFF00"/>
          </a:solidFill>
          <a:ln w="9525">
            <a:solidFill>
              <a:schemeClr val="bg2"/>
            </a:solidFill>
            <a:miter lim="800000"/>
            <a:headEnd/>
            <a:tailEnd/>
          </a:ln>
        </p:spPr>
        <p:txBody>
          <a:bodyPr wrap="square">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just" eaLnBrk="1" hangingPunct="1">
              <a:buClr>
                <a:srgbClr val="000000"/>
              </a:buClr>
              <a:buSzPct val="100000"/>
              <a:buFont typeface="Times New Roman" panose="02020603050405020304" pitchFamily="18" charset="0"/>
              <a:buNone/>
            </a:pPr>
            <a:r>
              <a:rPr lang="en-US" sz="2000">
                <a:solidFill>
                  <a:srgbClr val="FF0000"/>
                </a:solidFill>
                <a:ea typeface="Adobe Gothic Std B" panose="020B0800000000000000" pitchFamily="34" charset="-128"/>
                <a:cs typeface="Arial" panose="020B0604020202020204" pitchFamily="34" charset="0"/>
              </a:rPr>
              <a:t>For </a:t>
            </a:r>
            <a:r>
              <a:rPr lang="en-US" sz="3600">
                <a:solidFill>
                  <a:srgbClr val="FF0000"/>
                </a:solidFill>
                <a:ea typeface="Adobe Gothic Std B" panose="020B0800000000000000" pitchFamily="34" charset="-128"/>
                <a:cs typeface="Arial" panose="020B0604020202020204" pitchFamily="34" charset="0"/>
              </a:rPr>
              <a:t>Inplant Training / Internship</a:t>
            </a:r>
            <a:r>
              <a:rPr lang="en-US" sz="2000">
                <a:solidFill>
                  <a:srgbClr val="FF0000"/>
                </a:solidFill>
                <a:ea typeface="Adobe Gothic Std B" panose="020B0800000000000000" pitchFamily="34" charset="-128"/>
                <a:cs typeface="Arial" panose="020B0604020202020204" pitchFamily="34" charset="0"/>
              </a:rPr>
              <a:t>, </a:t>
            </a:r>
            <a:r>
              <a:rPr lang="en-US" sz="2000">
                <a:solidFill>
                  <a:srgbClr val="7030A0"/>
                </a:solidFill>
                <a:ea typeface="Adobe Gothic Std B" panose="020B0800000000000000" pitchFamily="34" charset="-128"/>
                <a:cs typeface="Arial" panose="020B0604020202020204" pitchFamily="34" charset="0"/>
              </a:rPr>
              <a:t>please download the "Inplant training registration form" from our website www.kaashivinfotech.com. Fill the form and send it to kaashiv.info@gmail.com</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98" y="4851194"/>
            <a:ext cx="147161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t1.gstatic.com/images?q=tbn:ANd9GcSMReLS08nbNBq091ftyaeMC_KbIJNVs94rR7JwT5WWvYBxlDw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3151" y="4822620"/>
            <a:ext cx="893763"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a:spLocks noGrp="1"/>
          </p:cNvSpPr>
          <p:nvPr>
            <p:ph type="ftr" sz="quarter" idx="11"/>
          </p:nvPr>
        </p:nvSpPr>
        <p:spPr>
          <a:xfrm>
            <a:off x="4760723" y="6492875"/>
            <a:ext cx="550862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tx1"/>
                </a:solidFill>
                <a:latin typeface="Tahoma" panose="020B0604030504040204" pitchFamily="34" charset="0"/>
              </a:defRPr>
            </a:lvl1pPr>
            <a:lvl2pPr marL="742950" indent="-285750">
              <a:tabLst>
                <a:tab pos="723900" algn="l"/>
                <a:tab pos="1447800" algn="l"/>
                <a:tab pos="2171700" algn="l"/>
                <a:tab pos="2895600" algn="l"/>
              </a:tabLst>
              <a:defRPr>
                <a:solidFill>
                  <a:schemeClr val="tx1"/>
                </a:solidFill>
                <a:latin typeface="Tahoma" panose="020B0604030504040204" pitchFamily="34" charset="0"/>
              </a:defRPr>
            </a:lvl2pPr>
            <a:lvl3pPr marL="1143000" indent="-228600">
              <a:tabLst>
                <a:tab pos="723900" algn="l"/>
                <a:tab pos="1447800" algn="l"/>
                <a:tab pos="2171700" algn="l"/>
                <a:tab pos="2895600" algn="l"/>
              </a:tabLst>
              <a:defRPr>
                <a:solidFill>
                  <a:schemeClr val="tx1"/>
                </a:solidFill>
                <a:latin typeface="Tahoma" panose="020B0604030504040204" pitchFamily="34" charset="0"/>
              </a:defRPr>
            </a:lvl3pPr>
            <a:lvl4pPr marL="1600200" indent="-228600">
              <a:tabLst>
                <a:tab pos="723900" algn="l"/>
                <a:tab pos="1447800" algn="l"/>
                <a:tab pos="2171700" algn="l"/>
                <a:tab pos="2895600" algn="l"/>
              </a:tabLst>
              <a:defRPr>
                <a:solidFill>
                  <a:schemeClr val="tx1"/>
                </a:solidFill>
                <a:latin typeface="Tahoma" panose="020B0604030504040204" pitchFamily="34" charset="0"/>
              </a:defRPr>
            </a:lvl4pPr>
            <a:lvl5pPr marL="2057400" indent="-228600">
              <a:tabLst>
                <a:tab pos="723900" algn="l"/>
                <a:tab pos="1447800" algn="l"/>
                <a:tab pos="2171700" algn="l"/>
                <a:tab pos="2895600" algn="l"/>
              </a:tabLst>
              <a:defRPr>
                <a:solidFill>
                  <a:schemeClr val="tx1"/>
                </a:solidFill>
                <a:latin typeface="Tahoma" panose="020B0604030504040204"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9pPr>
          </a:lstStyle>
          <a:p>
            <a:pPr>
              <a:buClr>
                <a:srgbClr val="000000"/>
              </a:buClr>
              <a:buSzPct val="100000"/>
              <a:buFont typeface="Times New Roman" panose="02020603050405020304" pitchFamily="18" charset="0"/>
              <a:buNone/>
              <a:defRPr/>
            </a:pPr>
            <a:r>
              <a:rPr lang="en-US" sz="1400" dirty="0">
                <a:solidFill>
                  <a:srgbClr val="FFFF00"/>
                </a:solidFill>
                <a:latin typeface="Times New Roman" panose="02020603050405020304" pitchFamily="18" charset="0"/>
                <a:ea typeface="MS Gothic" panose="020B0609070205080204" pitchFamily="49" charset="-128"/>
              </a:rPr>
              <a:t>www.kaashivinfotech.com</a:t>
            </a:r>
          </a:p>
        </p:txBody>
      </p:sp>
      <p:sp>
        <p:nvSpPr>
          <p:cNvPr id="8" name="TextBox 7"/>
          <p:cNvSpPr txBox="1"/>
          <p:nvPr/>
        </p:nvSpPr>
        <p:spPr>
          <a:xfrm>
            <a:off x="10686198" y="783651"/>
            <a:ext cx="312906" cy="369332"/>
          </a:xfrm>
          <a:prstGeom prst="rect">
            <a:avLst/>
          </a:prstGeom>
          <a:noFill/>
        </p:spPr>
        <p:txBody>
          <a:bodyPr wrap="none" rtlCol="0">
            <a:spAutoFit/>
          </a:bodyPr>
          <a:lstStyle/>
          <a:p>
            <a:r>
              <a:rPr lang="en-US" dirty="0" smtClean="0"/>
              <a:t>5</a:t>
            </a:r>
            <a:endParaRPr lang="en-US" dirty="0"/>
          </a:p>
        </p:txBody>
      </p:sp>
    </p:spTree>
    <p:extLst>
      <p:ext uri="{BB962C8B-B14F-4D97-AF65-F5344CB8AC3E}">
        <p14:creationId xmlns:p14="http://schemas.microsoft.com/office/powerpoint/2010/main" val="1622891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248002"/>
            <a:ext cx="9404723" cy="1400530"/>
          </a:xfrm>
        </p:spPr>
        <p:txBody>
          <a:bodyPr/>
          <a:lstStyle/>
          <a:p>
            <a:pPr algn="ctr"/>
            <a:r>
              <a:rPr lang="en-US" sz="5400" dirty="0"/>
              <a:t>Workflow</a:t>
            </a:r>
            <a:r>
              <a:rPr lang="en-US" dirty="0"/>
              <a:t/>
            </a:r>
            <a:br>
              <a:rPr lang="en-US" dirty="0"/>
            </a:br>
            <a:endParaRPr lang="en-US" dirty="0"/>
          </a:p>
        </p:txBody>
      </p:sp>
      <p:sp>
        <p:nvSpPr>
          <p:cNvPr id="3" name="Content Placeholder 2"/>
          <p:cNvSpPr>
            <a:spLocks noGrp="1"/>
          </p:cNvSpPr>
          <p:nvPr>
            <p:ph idx="1"/>
          </p:nvPr>
        </p:nvSpPr>
        <p:spPr>
          <a:xfrm>
            <a:off x="1103312" y="1902793"/>
            <a:ext cx="8946541" cy="4195481"/>
          </a:xfrm>
        </p:spPr>
        <p:txBody>
          <a:bodyPr/>
          <a:lstStyle/>
          <a:p>
            <a:r>
              <a:rPr lang="en-US" dirty="0"/>
              <a:t>What I like the most about the XDK IDE is that it includes all the tools to fully develop an app from start to publishing. </a:t>
            </a:r>
            <a:endParaRPr lang="en-US" dirty="0" smtClean="0"/>
          </a:p>
          <a:p>
            <a:r>
              <a:rPr lang="en-US" dirty="0" smtClean="0"/>
              <a:t>Development</a:t>
            </a:r>
            <a:r>
              <a:rPr lang="en-US" dirty="0"/>
              <a:t>, Emulation, Testing, Debugging, Profiling and Building are all included. There is also a special feature for third party Services. </a:t>
            </a:r>
            <a:endParaRPr lang="en-US" dirty="0" smtClean="0"/>
          </a:p>
          <a:p>
            <a:r>
              <a:rPr lang="en-US" dirty="0" smtClean="0"/>
              <a:t>All </a:t>
            </a:r>
            <a:r>
              <a:rPr lang="en-US" dirty="0"/>
              <a:t>of this workflow is organized into 7 tabs that are in an appropriate order.</a:t>
            </a:r>
            <a:endParaRPr lang="en-US" dirty="0"/>
          </a:p>
        </p:txBody>
      </p:sp>
      <p:sp>
        <p:nvSpPr>
          <p:cNvPr id="4" name="Rectangle 5"/>
          <p:cNvSpPr>
            <a:spLocks noChangeArrowheads="1"/>
          </p:cNvSpPr>
          <p:nvPr/>
        </p:nvSpPr>
        <p:spPr bwMode="auto">
          <a:xfrm>
            <a:off x="3384644" y="4791058"/>
            <a:ext cx="8807356" cy="1569660"/>
          </a:xfrm>
          <a:prstGeom prst="rect">
            <a:avLst/>
          </a:prstGeom>
          <a:solidFill>
            <a:srgbClr val="FFFF00"/>
          </a:solidFill>
          <a:ln w="9525">
            <a:solidFill>
              <a:schemeClr val="bg2"/>
            </a:solidFill>
            <a:miter lim="800000"/>
            <a:headEnd/>
            <a:tailEnd/>
          </a:ln>
        </p:spPr>
        <p:txBody>
          <a:bodyPr wrap="square">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just" eaLnBrk="1" hangingPunct="1">
              <a:buClr>
                <a:srgbClr val="000000"/>
              </a:buClr>
              <a:buSzPct val="100000"/>
              <a:buFont typeface="Times New Roman" panose="02020603050405020304" pitchFamily="18" charset="0"/>
              <a:buNone/>
            </a:pPr>
            <a:r>
              <a:rPr lang="en-US" sz="2000">
                <a:solidFill>
                  <a:srgbClr val="FF0000"/>
                </a:solidFill>
                <a:ea typeface="Adobe Gothic Std B" panose="020B0800000000000000" pitchFamily="34" charset="-128"/>
                <a:cs typeface="Arial" panose="020B0604020202020204" pitchFamily="34" charset="0"/>
              </a:rPr>
              <a:t>For </a:t>
            </a:r>
            <a:r>
              <a:rPr lang="en-US" sz="3600">
                <a:solidFill>
                  <a:srgbClr val="FF0000"/>
                </a:solidFill>
                <a:ea typeface="Adobe Gothic Std B" panose="020B0800000000000000" pitchFamily="34" charset="-128"/>
                <a:cs typeface="Arial" panose="020B0604020202020204" pitchFamily="34" charset="0"/>
              </a:rPr>
              <a:t>Inplant Training / Internship</a:t>
            </a:r>
            <a:r>
              <a:rPr lang="en-US" sz="2000">
                <a:solidFill>
                  <a:srgbClr val="FF0000"/>
                </a:solidFill>
                <a:ea typeface="Adobe Gothic Std B" panose="020B0800000000000000" pitchFamily="34" charset="-128"/>
                <a:cs typeface="Arial" panose="020B0604020202020204" pitchFamily="34" charset="0"/>
              </a:rPr>
              <a:t>, </a:t>
            </a:r>
            <a:r>
              <a:rPr lang="en-US" sz="2000">
                <a:solidFill>
                  <a:srgbClr val="7030A0"/>
                </a:solidFill>
                <a:ea typeface="Adobe Gothic Std B" panose="020B0800000000000000" pitchFamily="34" charset="-128"/>
                <a:cs typeface="Arial" panose="020B0604020202020204" pitchFamily="34" charset="0"/>
              </a:rPr>
              <a:t>please download the "Inplant training registration form" from our website www.kaashivinfotech.com. Fill the form and send it to kaashiv.info@gmail.com</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98" y="4851194"/>
            <a:ext cx="147161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t1.gstatic.com/images?q=tbn:ANd9GcSMReLS08nbNBq091ftyaeMC_KbIJNVs94rR7JwT5WWvYBxlDw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3151" y="4822620"/>
            <a:ext cx="893763"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a:spLocks noGrp="1"/>
          </p:cNvSpPr>
          <p:nvPr>
            <p:ph type="ftr" sz="quarter" idx="11"/>
          </p:nvPr>
        </p:nvSpPr>
        <p:spPr>
          <a:xfrm>
            <a:off x="4760723" y="6492875"/>
            <a:ext cx="550862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tx1"/>
                </a:solidFill>
                <a:latin typeface="Tahoma" panose="020B0604030504040204" pitchFamily="34" charset="0"/>
              </a:defRPr>
            </a:lvl1pPr>
            <a:lvl2pPr marL="742950" indent="-285750">
              <a:tabLst>
                <a:tab pos="723900" algn="l"/>
                <a:tab pos="1447800" algn="l"/>
                <a:tab pos="2171700" algn="l"/>
                <a:tab pos="2895600" algn="l"/>
              </a:tabLst>
              <a:defRPr>
                <a:solidFill>
                  <a:schemeClr val="tx1"/>
                </a:solidFill>
                <a:latin typeface="Tahoma" panose="020B0604030504040204" pitchFamily="34" charset="0"/>
              </a:defRPr>
            </a:lvl2pPr>
            <a:lvl3pPr marL="1143000" indent="-228600">
              <a:tabLst>
                <a:tab pos="723900" algn="l"/>
                <a:tab pos="1447800" algn="l"/>
                <a:tab pos="2171700" algn="l"/>
                <a:tab pos="2895600" algn="l"/>
              </a:tabLst>
              <a:defRPr>
                <a:solidFill>
                  <a:schemeClr val="tx1"/>
                </a:solidFill>
                <a:latin typeface="Tahoma" panose="020B0604030504040204" pitchFamily="34" charset="0"/>
              </a:defRPr>
            </a:lvl3pPr>
            <a:lvl4pPr marL="1600200" indent="-228600">
              <a:tabLst>
                <a:tab pos="723900" algn="l"/>
                <a:tab pos="1447800" algn="l"/>
                <a:tab pos="2171700" algn="l"/>
                <a:tab pos="2895600" algn="l"/>
              </a:tabLst>
              <a:defRPr>
                <a:solidFill>
                  <a:schemeClr val="tx1"/>
                </a:solidFill>
                <a:latin typeface="Tahoma" panose="020B0604030504040204" pitchFamily="34" charset="0"/>
              </a:defRPr>
            </a:lvl4pPr>
            <a:lvl5pPr marL="2057400" indent="-228600">
              <a:tabLst>
                <a:tab pos="723900" algn="l"/>
                <a:tab pos="1447800" algn="l"/>
                <a:tab pos="2171700" algn="l"/>
                <a:tab pos="2895600" algn="l"/>
              </a:tabLst>
              <a:defRPr>
                <a:solidFill>
                  <a:schemeClr val="tx1"/>
                </a:solidFill>
                <a:latin typeface="Tahoma" panose="020B0604030504040204"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9pPr>
          </a:lstStyle>
          <a:p>
            <a:pPr>
              <a:buClr>
                <a:srgbClr val="000000"/>
              </a:buClr>
              <a:buSzPct val="100000"/>
              <a:buFont typeface="Times New Roman" panose="02020603050405020304" pitchFamily="18" charset="0"/>
              <a:buNone/>
              <a:defRPr/>
            </a:pPr>
            <a:r>
              <a:rPr lang="en-US" sz="1400" dirty="0">
                <a:solidFill>
                  <a:srgbClr val="FFFF00"/>
                </a:solidFill>
                <a:latin typeface="Times New Roman" panose="02020603050405020304" pitchFamily="18" charset="0"/>
                <a:ea typeface="MS Gothic" panose="020B0609070205080204" pitchFamily="49" charset="-128"/>
              </a:rPr>
              <a:t>www.kaashivinfotech.com</a:t>
            </a:r>
          </a:p>
        </p:txBody>
      </p:sp>
    </p:spTree>
    <p:extLst>
      <p:ext uri="{BB962C8B-B14F-4D97-AF65-F5344CB8AC3E}">
        <p14:creationId xmlns:p14="http://schemas.microsoft.com/office/powerpoint/2010/main" val="3564346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development tab is where you are going to spend the most of your time. You can develop your app using the drag and drop tools (App Designer and App Starter) or the text editor</a:t>
            </a:r>
            <a:r>
              <a:rPr lang="en-US" dirty="0" smtClean="0"/>
              <a:t>.</a:t>
            </a:r>
          </a:p>
          <a:p>
            <a:r>
              <a:rPr lang="en-US" dirty="0" smtClean="0"/>
              <a:t> </a:t>
            </a:r>
            <a:r>
              <a:rPr lang="en-US" dirty="0"/>
              <a:t>The text editor is based on </a:t>
            </a:r>
            <a:r>
              <a:rPr lang="en-US" dirty="0">
                <a:hlinkClick r:id="rId2"/>
              </a:rPr>
              <a:t>Bracket editor</a:t>
            </a:r>
            <a:r>
              <a:rPr lang="en-US" dirty="0"/>
              <a:t> which is an open source editor build using HTML5</a:t>
            </a:r>
            <a:r>
              <a:rPr lang="en-US" dirty="0" smtClean="0"/>
              <a:t>.</a:t>
            </a:r>
          </a:p>
          <a:p>
            <a:r>
              <a:rPr lang="en-US" dirty="0" smtClean="0"/>
              <a:t> </a:t>
            </a:r>
            <a:r>
              <a:rPr lang="en-US" dirty="0"/>
              <a:t>Bracket is maintained by Adobe. For the drag and drop prototyping you can choose App Designer or App Starter. </a:t>
            </a:r>
            <a:endParaRPr lang="en-US" dirty="0"/>
          </a:p>
        </p:txBody>
      </p:sp>
      <p:sp>
        <p:nvSpPr>
          <p:cNvPr id="6" name="Rectangle 5"/>
          <p:cNvSpPr>
            <a:spLocks noChangeArrowheads="1"/>
          </p:cNvSpPr>
          <p:nvPr/>
        </p:nvSpPr>
        <p:spPr bwMode="auto">
          <a:xfrm>
            <a:off x="3384644" y="4791058"/>
            <a:ext cx="8807356" cy="1569660"/>
          </a:xfrm>
          <a:prstGeom prst="rect">
            <a:avLst/>
          </a:prstGeom>
          <a:solidFill>
            <a:srgbClr val="FFFF00"/>
          </a:solidFill>
          <a:ln w="9525">
            <a:solidFill>
              <a:schemeClr val="bg2"/>
            </a:solidFill>
            <a:miter lim="800000"/>
            <a:headEnd/>
            <a:tailEnd/>
          </a:ln>
        </p:spPr>
        <p:txBody>
          <a:bodyPr wrap="square">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just" eaLnBrk="1" hangingPunct="1">
              <a:buClr>
                <a:srgbClr val="000000"/>
              </a:buClr>
              <a:buSzPct val="100000"/>
              <a:buFont typeface="Times New Roman" panose="02020603050405020304" pitchFamily="18" charset="0"/>
              <a:buNone/>
            </a:pPr>
            <a:r>
              <a:rPr lang="en-US" sz="2000">
                <a:solidFill>
                  <a:srgbClr val="FF0000"/>
                </a:solidFill>
                <a:ea typeface="Adobe Gothic Std B" panose="020B0800000000000000" pitchFamily="34" charset="-128"/>
                <a:cs typeface="Arial" panose="020B0604020202020204" pitchFamily="34" charset="0"/>
              </a:rPr>
              <a:t>For </a:t>
            </a:r>
            <a:r>
              <a:rPr lang="en-US" sz="3600">
                <a:solidFill>
                  <a:srgbClr val="FF0000"/>
                </a:solidFill>
                <a:ea typeface="Adobe Gothic Std B" panose="020B0800000000000000" pitchFamily="34" charset="-128"/>
                <a:cs typeface="Arial" panose="020B0604020202020204" pitchFamily="34" charset="0"/>
              </a:rPr>
              <a:t>Inplant Training / Internship</a:t>
            </a:r>
            <a:r>
              <a:rPr lang="en-US" sz="2000">
                <a:solidFill>
                  <a:srgbClr val="FF0000"/>
                </a:solidFill>
                <a:ea typeface="Adobe Gothic Std B" panose="020B0800000000000000" pitchFamily="34" charset="-128"/>
                <a:cs typeface="Arial" panose="020B0604020202020204" pitchFamily="34" charset="0"/>
              </a:rPr>
              <a:t>, </a:t>
            </a:r>
            <a:r>
              <a:rPr lang="en-US" sz="2000">
                <a:solidFill>
                  <a:srgbClr val="7030A0"/>
                </a:solidFill>
                <a:ea typeface="Adobe Gothic Std B" panose="020B0800000000000000" pitchFamily="34" charset="-128"/>
                <a:cs typeface="Arial" panose="020B0604020202020204" pitchFamily="34" charset="0"/>
              </a:rPr>
              <a:t>please download the "Inplant training registration form" from our website www.kaashivinfotech.com. Fill the form and send it to kaashiv.info@gmail.com</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98" y="4851194"/>
            <a:ext cx="147161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http://t1.gstatic.com/images?q=tbn:ANd9GcSMReLS08nbNBq091ftyaeMC_KbIJNVs94rR7JwT5WWvYBxlDw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3151" y="4822620"/>
            <a:ext cx="893763"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3"/>
          <p:cNvSpPr>
            <a:spLocks noGrp="1"/>
          </p:cNvSpPr>
          <p:nvPr>
            <p:ph type="ftr" sz="quarter" idx="11"/>
          </p:nvPr>
        </p:nvSpPr>
        <p:spPr>
          <a:xfrm>
            <a:off x="4760723" y="6492875"/>
            <a:ext cx="550862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tx1"/>
                </a:solidFill>
                <a:latin typeface="Tahoma" panose="020B0604030504040204" pitchFamily="34" charset="0"/>
              </a:defRPr>
            </a:lvl1pPr>
            <a:lvl2pPr marL="742950" indent="-285750">
              <a:tabLst>
                <a:tab pos="723900" algn="l"/>
                <a:tab pos="1447800" algn="l"/>
                <a:tab pos="2171700" algn="l"/>
                <a:tab pos="2895600" algn="l"/>
              </a:tabLst>
              <a:defRPr>
                <a:solidFill>
                  <a:schemeClr val="tx1"/>
                </a:solidFill>
                <a:latin typeface="Tahoma" panose="020B0604030504040204" pitchFamily="34" charset="0"/>
              </a:defRPr>
            </a:lvl2pPr>
            <a:lvl3pPr marL="1143000" indent="-228600">
              <a:tabLst>
                <a:tab pos="723900" algn="l"/>
                <a:tab pos="1447800" algn="l"/>
                <a:tab pos="2171700" algn="l"/>
                <a:tab pos="2895600" algn="l"/>
              </a:tabLst>
              <a:defRPr>
                <a:solidFill>
                  <a:schemeClr val="tx1"/>
                </a:solidFill>
                <a:latin typeface="Tahoma" panose="020B0604030504040204" pitchFamily="34" charset="0"/>
              </a:defRPr>
            </a:lvl3pPr>
            <a:lvl4pPr marL="1600200" indent="-228600">
              <a:tabLst>
                <a:tab pos="723900" algn="l"/>
                <a:tab pos="1447800" algn="l"/>
                <a:tab pos="2171700" algn="l"/>
                <a:tab pos="2895600" algn="l"/>
              </a:tabLst>
              <a:defRPr>
                <a:solidFill>
                  <a:schemeClr val="tx1"/>
                </a:solidFill>
                <a:latin typeface="Tahoma" panose="020B0604030504040204" pitchFamily="34" charset="0"/>
              </a:defRPr>
            </a:lvl4pPr>
            <a:lvl5pPr marL="2057400" indent="-228600">
              <a:tabLst>
                <a:tab pos="723900" algn="l"/>
                <a:tab pos="1447800" algn="l"/>
                <a:tab pos="2171700" algn="l"/>
                <a:tab pos="2895600" algn="l"/>
              </a:tabLst>
              <a:defRPr>
                <a:solidFill>
                  <a:schemeClr val="tx1"/>
                </a:solidFill>
                <a:latin typeface="Tahoma" panose="020B0604030504040204"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9pPr>
          </a:lstStyle>
          <a:p>
            <a:pPr>
              <a:buClr>
                <a:srgbClr val="000000"/>
              </a:buClr>
              <a:buSzPct val="100000"/>
              <a:buFont typeface="Times New Roman" panose="02020603050405020304" pitchFamily="18" charset="0"/>
              <a:buNone/>
              <a:defRPr/>
            </a:pPr>
            <a:r>
              <a:rPr lang="en-US" sz="1400" dirty="0">
                <a:solidFill>
                  <a:srgbClr val="FFFF00"/>
                </a:solidFill>
                <a:latin typeface="Times New Roman" panose="02020603050405020304" pitchFamily="18" charset="0"/>
                <a:ea typeface="MS Gothic" panose="020B0609070205080204" pitchFamily="49" charset="-128"/>
              </a:rPr>
              <a:t>www.kaashivinfotech.com</a:t>
            </a:r>
          </a:p>
        </p:txBody>
      </p:sp>
      <p:sp>
        <p:nvSpPr>
          <p:cNvPr id="10" name="TextBox 9"/>
          <p:cNvSpPr txBox="1"/>
          <p:nvPr/>
        </p:nvSpPr>
        <p:spPr>
          <a:xfrm>
            <a:off x="10781731" y="805218"/>
            <a:ext cx="312906" cy="369332"/>
          </a:xfrm>
          <a:prstGeom prst="rect">
            <a:avLst/>
          </a:prstGeom>
          <a:noFill/>
        </p:spPr>
        <p:txBody>
          <a:bodyPr wrap="none" rtlCol="0">
            <a:spAutoFit/>
          </a:bodyPr>
          <a:lstStyle/>
          <a:p>
            <a:r>
              <a:rPr lang="en-US" dirty="0"/>
              <a:t>7</a:t>
            </a:r>
          </a:p>
        </p:txBody>
      </p:sp>
    </p:spTree>
    <p:extLst>
      <p:ext uri="{BB962C8B-B14F-4D97-AF65-F5344CB8AC3E}">
        <p14:creationId xmlns:p14="http://schemas.microsoft.com/office/powerpoint/2010/main" val="2542336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773" y="1405719"/>
            <a:ext cx="11805314" cy="2862322"/>
          </a:xfrm>
          <a:prstGeom prst="rect">
            <a:avLst/>
          </a:prstGeom>
        </p:spPr>
        <p:txBody>
          <a:bodyPr wrap="square">
            <a:spAutoFit/>
          </a:bodyPr>
          <a:lstStyle/>
          <a:p>
            <a:pPr marL="285750" indent="-285750">
              <a:buFont typeface="Wingdings" panose="05000000000000000000" pitchFamily="2" charset="2"/>
              <a:buChar char="Ø"/>
            </a:pPr>
            <a:r>
              <a:rPr lang="en-US" b="0" i="0" dirty="0" smtClean="0">
                <a:effectLst/>
                <a:latin typeface="Helvetica Neue"/>
              </a:rPr>
              <a:t>App Starter is a simple tool and is aimed for beginners. It only supports the </a:t>
            </a:r>
            <a:r>
              <a:rPr lang="en-US" b="0" i="0" u="none" strike="noStrike" dirty="0" smtClean="0">
                <a:effectLst/>
                <a:latin typeface="Helvetica Neue"/>
                <a:hlinkClick r:id="rId2"/>
              </a:rPr>
              <a:t>App Framework</a:t>
            </a:r>
            <a:r>
              <a:rPr lang="en-US" b="0" i="0" dirty="0" smtClean="0">
                <a:effectLst/>
                <a:latin typeface="Helvetica Neue"/>
              </a:rPr>
              <a:t>.</a:t>
            </a:r>
          </a:p>
          <a:p>
            <a:r>
              <a:rPr lang="en-US" b="0" i="0" dirty="0" smtClean="0">
                <a:effectLst/>
                <a:latin typeface="Helvetica Neue"/>
              </a:rPr>
              <a:t> App Designer is a more complex tool than App Starter with more features. </a:t>
            </a:r>
          </a:p>
          <a:p>
            <a:pPr marL="285750" indent="-285750">
              <a:buFont typeface="Wingdings" panose="05000000000000000000" pitchFamily="2" charset="2"/>
              <a:buChar char="Ø"/>
            </a:pPr>
            <a:r>
              <a:rPr lang="en-US" b="0" i="0" dirty="0" smtClean="0">
                <a:effectLst/>
                <a:latin typeface="Helvetica Neue"/>
              </a:rPr>
              <a:t>It supports </a:t>
            </a:r>
            <a:r>
              <a:rPr lang="en-US" b="0" i="0" u="none" strike="noStrike" dirty="0" smtClean="0">
                <a:effectLst/>
                <a:latin typeface="Helvetica Neue"/>
                <a:hlinkClick r:id="rId2"/>
              </a:rPr>
              <a:t>App Framework</a:t>
            </a:r>
            <a:r>
              <a:rPr lang="en-US" b="0" i="0" dirty="0" smtClean="0">
                <a:effectLst/>
                <a:latin typeface="Helvetica Neue"/>
              </a:rPr>
              <a:t>, </a:t>
            </a:r>
            <a:r>
              <a:rPr lang="en-US" b="0" i="0" u="none" strike="noStrike" dirty="0" smtClean="0">
                <a:effectLst/>
                <a:latin typeface="Helvetica Neue"/>
                <a:hlinkClick r:id="rId3"/>
              </a:rPr>
              <a:t>Bootstrap 3</a:t>
            </a:r>
            <a:r>
              <a:rPr lang="en-US" b="0" i="0" dirty="0" smtClean="0">
                <a:effectLst/>
                <a:latin typeface="Helvetica Neue"/>
              </a:rPr>
              <a:t>, </a:t>
            </a:r>
            <a:r>
              <a:rPr lang="en-US" b="0" i="0" u="none" strike="noStrike" dirty="0" err="1" smtClean="0">
                <a:effectLst/>
                <a:latin typeface="Helvetica Neue"/>
                <a:hlinkClick r:id="rId4"/>
              </a:rPr>
              <a:t>JQuery</a:t>
            </a:r>
            <a:r>
              <a:rPr lang="en-US" b="0" i="0" u="none" strike="noStrike" dirty="0" smtClean="0">
                <a:effectLst/>
                <a:latin typeface="Helvetica Neue"/>
                <a:hlinkClick r:id="rId4"/>
              </a:rPr>
              <a:t> Mobile</a:t>
            </a:r>
            <a:r>
              <a:rPr lang="en-US" b="0" i="0" dirty="0" smtClean="0">
                <a:effectLst/>
                <a:latin typeface="Helvetica Neue"/>
              </a:rPr>
              <a:t> and </a:t>
            </a:r>
            <a:r>
              <a:rPr lang="en-US" b="0" i="0" u="none" strike="noStrike" dirty="0" err="1" smtClean="0">
                <a:effectLst/>
                <a:latin typeface="Helvetica Neue"/>
                <a:hlinkClick r:id="rId5"/>
              </a:rPr>
              <a:t>TopCoat</a:t>
            </a:r>
            <a:r>
              <a:rPr lang="en-US" b="0" i="0" dirty="0" smtClean="0">
                <a:effectLst/>
                <a:latin typeface="Helvetica Neue"/>
              </a:rPr>
              <a:t>.</a:t>
            </a:r>
          </a:p>
          <a:p>
            <a:pPr marL="285750" indent="-285750">
              <a:buFont typeface="Wingdings" panose="05000000000000000000" pitchFamily="2" charset="2"/>
              <a:buChar char="Ø"/>
            </a:pPr>
            <a:r>
              <a:rPr lang="en-US" b="0" i="0" dirty="0" smtClean="0">
                <a:effectLst/>
                <a:latin typeface="Helvetica Neue"/>
              </a:rPr>
              <a:t> When developing with the drag and drop tools and the code editor, you can switch back and fourth. You can also use both of them side by side.</a:t>
            </a:r>
          </a:p>
          <a:p>
            <a:pPr marL="285750" indent="-285750">
              <a:buFont typeface="Wingdings" panose="05000000000000000000" pitchFamily="2" charset="2"/>
              <a:buChar char="Ø"/>
            </a:pPr>
            <a:r>
              <a:rPr lang="en-US" b="0" i="0" dirty="0" smtClean="0">
                <a:effectLst/>
                <a:latin typeface="Helvetica Neue"/>
              </a:rPr>
              <a:t> We personally choose not to use the GUI building tools as they produce too much unnecessary code. I like to code everything from scratch as the whole project is more maintainable and your code is cleaner when you code from scratch. </a:t>
            </a:r>
          </a:p>
          <a:p>
            <a:pPr marL="285750" indent="-285750">
              <a:buFont typeface="Wingdings" panose="05000000000000000000" pitchFamily="2" charset="2"/>
              <a:buChar char="Ø"/>
            </a:pPr>
            <a:r>
              <a:rPr lang="en-US" b="0" i="0" dirty="0" smtClean="0">
                <a:effectLst/>
                <a:latin typeface="Helvetica Neue"/>
              </a:rPr>
              <a:t>One feature that I love to play with is the live preview on device, you can easily code and preview live on a connected device.</a:t>
            </a:r>
            <a:endParaRPr lang="en-US" dirty="0"/>
          </a:p>
        </p:txBody>
      </p:sp>
      <p:sp>
        <p:nvSpPr>
          <p:cNvPr id="5" name="Rectangle 4"/>
          <p:cNvSpPr>
            <a:spLocks noChangeArrowheads="1"/>
          </p:cNvSpPr>
          <p:nvPr/>
        </p:nvSpPr>
        <p:spPr bwMode="auto">
          <a:xfrm>
            <a:off x="3384644" y="4791058"/>
            <a:ext cx="8807356" cy="1569660"/>
          </a:xfrm>
          <a:prstGeom prst="rect">
            <a:avLst/>
          </a:prstGeom>
          <a:solidFill>
            <a:srgbClr val="FFFF00"/>
          </a:solidFill>
          <a:ln w="9525">
            <a:solidFill>
              <a:schemeClr val="bg2"/>
            </a:solidFill>
            <a:miter lim="800000"/>
            <a:headEnd/>
            <a:tailEnd/>
          </a:ln>
        </p:spPr>
        <p:txBody>
          <a:bodyPr wrap="square">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just" eaLnBrk="1" hangingPunct="1">
              <a:buClr>
                <a:srgbClr val="000000"/>
              </a:buClr>
              <a:buSzPct val="100000"/>
              <a:buFont typeface="Times New Roman" panose="02020603050405020304" pitchFamily="18" charset="0"/>
              <a:buNone/>
            </a:pPr>
            <a:r>
              <a:rPr lang="en-US" sz="2000">
                <a:solidFill>
                  <a:srgbClr val="FF0000"/>
                </a:solidFill>
                <a:ea typeface="Adobe Gothic Std B" panose="020B0800000000000000" pitchFamily="34" charset="-128"/>
                <a:cs typeface="Arial" panose="020B0604020202020204" pitchFamily="34" charset="0"/>
              </a:rPr>
              <a:t>For </a:t>
            </a:r>
            <a:r>
              <a:rPr lang="en-US" sz="3600">
                <a:solidFill>
                  <a:srgbClr val="FF0000"/>
                </a:solidFill>
                <a:ea typeface="Adobe Gothic Std B" panose="020B0800000000000000" pitchFamily="34" charset="-128"/>
                <a:cs typeface="Arial" panose="020B0604020202020204" pitchFamily="34" charset="0"/>
              </a:rPr>
              <a:t>Inplant Training / Internship</a:t>
            </a:r>
            <a:r>
              <a:rPr lang="en-US" sz="2000">
                <a:solidFill>
                  <a:srgbClr val="FF0000"/>
                </a:solidFill>
                <a:ea typeface="Adobe Gothic Std B" panose="020B0800000000000000" pitchFamily="34" charset="-128"/>
                <a:cs typeface="Arial" panose="020B0604020202020204" pitchFamily="34" charset="0"/>
              </a:rPr>
              <a:t>, </a:t>
            </a:r>
            <a:r>
              <a:rPr lang="en-US" sz="2000">
                <a:solidFill>
                  <a:srgbClr val="7030A0"/>
                </a:solidFill>
                <a:ea typeface="Adobe Gothic Std B" panose="020B0800000000000000" pitchFamily="34" charset="-128"/>
                <a:cs typeface="Arial" panose="020B0604020202020204" pitchFamily="34" charset="0"/>
              </a:rPr>
              <a:t>please download the "Inplant training registration form" from our website www.kaashivinfotech.com. Fill the form and send it to kaashiv.info@gmail.com</a:t>
            </a:r>
          </a:p>
        </p:txBody>
      </p:sp>
      <p:pic>
        <p:nvPicPr>
          <p:cNvPr id="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98" y="4851194"/>
            <a:ext cx="147161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t1.gstatic.com/images?q=tbn:ANd9GcSMReLS08nbNBq091ftyaeMC_KbIJNVs94rR7JwT5WWvYBxlDw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93151" y="4822620"/>
            <a:ext cx="893763"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p:cNvSpPr>
            <a:spLocks noGrp="1"/>
          </p:cNvSpPr>
          <p:nvPr>
            <p:ph type="ftr" sz="quarter" idx="11"/>
          </p:nvPr>
        </p:nvSpPr>
        <p:spPr>
          <a:xfrm>
            <a:off x="4760723" y="6492875"/>
            <a:ext cx="550862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tx1"/>
                </a:solidFill>
                <a:latin typeface="Tahoma" panose="020B0604030504040204" pitchFamily="34" charset="0"/>
              </a:defRPr>
            </a:lvl1pPr>
            <a:lvl2pPr marL="742950" indent="-285750">
              <a:tabLst>
                <a:tab pos="723900" algn="l"/>
                <a:tab pos="1447800" algn="l"/>
                <a:tab pos="2171700" algn="l"/>
                <a:tab pos="2895600" algn="l"/>
              </a:tabLst>
              <a:defRPr>
                <a:solidFill>
                  <a:schemeClr val="tx1"/>
                </a:solidFill>
                <a:latin typeface="Tahoma" panose="020B0604030504040204" pitchFamily="34" charset="0"/>
              </a:defRPr>
            </a:lvl2pPr>
            <a:lvl3pPr marL="1143000" indent="-228600">
              <a:tabLst>
                <a:tab pos="723900" algn="l"/>
                <a:tab pos="1447800" algn="l"/>
                <a:tab pos="2171700" algn="l"/>
                <a:tab pos="2895600" algn="l"/>
              </a:tabLst>
              <a:defRPr>
                <a:solidFill>
                  <a:schemeClr val="tx1"/>
                </a:solidFill>
                <a:latin typeface="Tahoma" panose="020B0604030504040204" pitchFamily="34" charset="0"/>
              </a:defRPr>
            </a:lvl3pPr>
            <a:lvl4pPr marL="1600200" indent="-228600">
              <a:tabLst>
                <a:tab pos="723900" algn="l"/>
                <a:tab pos="1447800" algn="l"/>
                <a:tab pos="2171700" algn="l"/>
                <a:tab pos="2895600" algn="l"/>
              </a:tabLst>
              <a:defRPr>
                <a:solidFill>
                  <a:schemeClr val="tx1"/>
                </a:solidFill>
                <a:latin typeface="Tahoma" panose="020B0604030504040204" pitchFamily="34" charset="0"/>
              </a:defRPr>
            </a:lvl4pPr>
            <a:lvl5pPr marL="2057400" indent="-228600">
              <a:tabLst>
                <a:tab pos="723900" algn="l"/>
                <a:tab pos="1447800" algn="l"/>
                <a:tab pos="2171700" algn="l"/>
                <a:tab pos="2895600" algn="l"/>
              </a:tabLst>
              <a:defRPr>
                <a:solidFill>
                  <a:schemeClr val="tx1"/>
                </a:solidFill>
                <a:latin typeface="Tahoma" panose="020B0604030504040204"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9pPr>
          </a:lstStyle>
          <a:p>
            <a:pPr>
              <a:buClr>
                <a:srgbClr val="000000"/>
              </a:buClr>
              <a:buSzPct val="100000"/>
              <a:buFont typeface="Times New Roman" panose="02020603050405020304" pitchFamily="18" charset="0"/>
              <a:buNone/>
              <a:defRPr/>
            </a:pPr>
            <a:r>
              <a:rPr lang="en-US" sz="1400" dirty="0">
                <a:solidFill>
                  <a:srgbClr val="FFFF00"/>
                </a:solidFill>
                <a:latin typeface="Times New Roman" panose="02020603050405020304" pitchFamily="18" charset="0"/>
                <a:ea typeface="MS Gothic" panose="020B0609070205080204" pitchFamily="49" charset="-128"/>
              </a:rPr>
              <a:t>www.kaashivinfotech.com</a:t>
            </a:r>
          </a:p>
        </p:txBody>
      </p:sp>
      <p:sp>
        <p:nvSpPr>
          <p:cNvPr id="9" name="TextBox 8"/>
          <p:cNvSpPr txBox="1"/>
          <p:nvPr/>
        </p:nvSpPr>
        <p:spPr>
          <a:xfrm>
            <a:off x="10686197" y="774879"/>
            <a:ext cx="312906" cy="369332"/>
          </a:xfrm>
          <a:prstGeom prst="rect">
            <a:avLst/>
          </a:prstGeom>
          <a:noFill/>
        </p:spPr>
        <p:txBody>
          <a:bodyPr wrap="none" rtlCol="0">
            <a:spAutoFit/>
          </a:bodyPr>
          <a:lstStyle/>
          <a:p>
            <a:r>
              <a:rPr lang="en-US" dirty="0" smtClean="0"/>
              <a:t>8</a:t>
            </a:r>
            <a:endParaRPr lang="en-US" dirty="0"/>
          </a:p>
        </p:txBody>
      </p:sp>
    </p:spTree>
    <p:extLst>
      <p:ext uri="{BB962C8B-B14F-4D97-AF65-F5344CB8AC3E}">
        <p14:creationId xmlns:p14="http://schemas.microsoft.com/office/powerpoint/2010/main" val="2884348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228" y="0"/>
            <a:ext cx="9457899" cy="5063319"/>
          </a:xfrm>
          <a:prstGeom prst="rect">
            <a:avLst/>
          </a:prstGeom>
        </p:spPr>
      </p:pic>
      <p:sp>
        <p:nvSpPr>
          <p:cNvPr id="3" name="Rectangle 2"/>
          <p:cNvSpPr>
            <a:spLocks noChangeArrowheads="1"/>
          </p:cNvSpPr>
          <p:nvPr/>
        </p:nvSpPr>
        <p:spPr bwMode="auto">
          <a:xfrm>
            <a:off x="3384644" y="5063319"/>
            <a:ext cx="8807356" cy="1569660"/>
          </a:xfrm>
          <a:prstGeom prst="rect">
            <a:avLst/>
          </a:prstGeom>
          <a:solidFill>
            <a:srgbClr val="FFFF00"/>
          </a:solidFill>
          <a:ln w="9525">
            <a:solidFill>
              <a:schemeClr val="bg2"/>
            </a:solidFill>
            <a:miter lim="800000"/>
            <a:headEnd/>
            <a:tailEnd/>
          </a:ln>
        </p:spPr>
        <p:txBody>
          <a:bodyPr wrap="square">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just" eaLnBrk="1" hangingPunct="1">
              <a:buClr>
                <a:srgbClr val="000000"/>
              </a:buClr>
              <a:buSzPct val="100000"/>
              <a:buFont typeface="Times New Roman" panose="02020603050405020304" pitchFamily="18" charset="0"/>
              <a:buNone/>
            </a:pPr>
            <a:r>
              <a:rPr lang="en-US" sz="2000" dirty="0">
                <a:solidFill>
                  <a:srgbClr val="FF0000"/>
                </a:solidFill>
                <a:ea typeface="Adobe Gothic Std B" panose="020B0800000000000000" pitchFamily="34" charset="-128"/>
                <a:cs typeface="Arial" panose="020B0604020202020204" pitchFamily="34" charset="0"/>
              </a:rPr>
              <a:t>For </a:t>
            </a:r>
            <a:r>
              <a:rPr lang="en-US" sz="3600" dirty="0" err="1">
                <a:solidFill>
                  <a:srgbClr val="FF0000"/>
                </a:solidFill>
                <a:ea typeface="Adobe Gothic Std B" panose="020B0800000000000000" pitchFamily="34" charset="-128"/>
                <a:cs typeface="Arial" panose="020B0604020202020204" pitchFamily="34" charset="0"/>
              </a:rPr>
              <a:t>Inplant</a:t>
            </a:r>
            <a:r>
              <a:rPr lang="en-US" sz="3600" dirty="0">
                <a:solidFill>
                  <a:srgbClr val="FF0000"/>
                </a:solidFill>
                <a:ea typeface="Adobe Gothic Std B" panose="020B0800000000000000" pitchFamily="34" charset="-128"/>
                <a:cs typeface="Arial" panose="020B0604020202020204" pitchFamily="34" charset="0"/>
              </a:rPr>
              <a:t> Training / Internship</a:t>
            </a:r>
            <a:r>
              <a:rPr lang="en-US" sz="2000" dirty="0">
                <a:solidFill>
                  <a:srgbClr val="FF0000"/>
                </a:solidFill>
                <a:ea typeface="Adobe Gothic Std B" panose="020B0800000000000000" pitchFamily="34" charset="-128"/>
                <a:cs typeface="Arial" panose="020B0604020202020204" pitchFamily="34" charset="0"/>
              </a:rPr>
              <a:t>, </a:t>
            </a:r>
            <a:r>
              <a:rPr lang="en-US" sz="2000" dirty="0">
                <a:solidFill>
                  <a:srgbClr val="7030A0"/>
                </a:solidFill>
                <a:ea typeface="Adobe Gothic Std B" panose="020B0800000000000000" pitchFamily="34" charset="-128"/>
                <a:cs typeface="Arial" panose="020B0604020202020204" pitchFamily="34" charset="0"/>
              </a:rPr>
              <a:t>please download the "</a:t>
            </a:r>
            <a:r>
              <a:rPr lang="en-US" sz="2000" dirty="0" err="1">
                <a:solidFill>
                  <a:srgbClr val="7030A0"/>
                </a:solidFill>
                <a:ea typeface="Adobe Gothic Std B" panose="020B0800000000000000" pitchFamily="34" charset="-128"/>
                <a:cs typeface="Arial" panose="020B0604020202020204" pitchFamily="34" charset="0"/>
              </a:rPr>
              <a:t>Inplant</a:t>
            </a:r>
            <a:r>
              <a:rPr lang="en-US" sz="2000" dirty="0">
                <a:solidFill>
                  <a:srgbClr val="7030A0"/>
                </a:solidFill>
                <a:ea typeface="Adobe Gothic Std B" panose="020B0800000000000000" pitchFamily="34" charset="-128"/>
                <a:cs typeface="Arial" panose="020B0604020202020204" pitchFamily="34" charset="0"/>
              </a:rPr>
              <a:t> training registration form" from our website www.kaashivinfotech.com. Fill the form and send it to kaashiv.info@gmail.com</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94" y="5063319"/>
            <a:ext cx="147161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t1.gstatic.com/images?q=tbn:ANd9GcSMReLS08nbNBq091ftyaeMC_KbIJNVs94rR7JwT5WWvYBxlDw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4308" y="5089297"/>
            <a:ext cx="893763"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1"/>
          </p:nvPr>
        </p:nvSpPr>
        <p:spPr>
          <a:xfrm>
            <a:off x="4760723" y="6492875"/>
            <a:ext cx="550862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Lst>
              <a:defRPr>
                <a:solidFill>
                  <a:schemeClr val="tx1"/>
                </a:solidFill>
                <a:latin typeface="Tahoma" panose="020B0604030504040204" pitchFamily="34" charset="0"/>
              </a:defRPr>
            </a:lvl1pPr>
            <a:lvl2pPr marL="742950" indent="-285750">
              <a:tabLst>
                <a:tab pos="723900" algn="l"/>
                <a:tab pos="1447800" algn="l"/>
                <a:tab pos="2171700" algn="l"/>
                <a:tab pos="2895600" algn="l"/>
              </a:tabLst>
              <a:defRPr>
                <a:solidFill>
                  <a:schemeClr val="tx1"/>
                </a:solidFill>
                <a:latin typeface="Tahoma" panose="020B0604030504040204" pitchFamily="34" charset="0"/>
              </a:defRPr>
            </a:lvl2pPr>
            <a:lvl3pPr marL="1143000" indent="-228600">
              <a:tabLst>
                <a:tab pos="723900" algn="l"/>
                <a:tab pos="1447800" algn="l"/>
                <a:tab pos="2171700" algn="l"/>
                <a:tab pos="2895600" algn="l"/>
              </a:tabLst>
              <a:defRPr>
                <a:solidFill>
                  <a:schemeClr val="tx1"/>
                </a:solidFill>
                <a:latin typeface="Tahoma" panose="020B0604030504040204" pitchFamily="34" charset="0"/>
              </a:defRPr>
            </a:lvl3pPr>
            <a:lvl4pPr marL="1600200" indent="-228600">
              <a:tabLst>
                <a:tab pos="723900" algn="l"/>
                <a:tab pos="1447800" algn="l"/>
                <a:tab pos="2171700" algn="l"/>
                <a:tab pos="2895600" algn="l"/>
              </a:tabLst>
              <a:defRPr>
                <a:solidFill>
                  <a:schemeClr val="tx1"/>
                </a:solidFill>
                <a:latin typeface="Tahoma" panose="020B0604030504040204" pitchFamily="34" charset="0"/>
              </a:defRPr>
            </a:lvl4pPr>
            <a:lvl5pPr marL="2057400" indent="-228600">
              <a:tabLst>
                <a:tab pos="723900" algn="l"/>
                <a:tab pos="1447800" algn="l"/>
                <a:tab pos="2171700" algn="l"/>
                <a:tab pos="2895600" algn="l"/>
              </a:tabLst>
              <a:defRPr>
                <a:solidFill>
                  <a:schemeClr val="tx1"/>
                </a:solidFill>
                <a:latin typeface="Tahoma" panose="020B0604030504040204"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Tahoma" panose="020B0604030504040204" pitchFamily="34" charset="0"/>
              </a:defRPr>
            </a:lvl9pPr>
          </a:lstStyle>
          <a:p>
            <a:pPr>
              <a:buClr>
                <a:srgbClr val="000000"/>
              </a:buClr>
              <a:buSzPct val="100000"/>
              <a:buFont typeface="Times New Roman" panose="02020603050405020304" pitchFamily="18" charset="0"/>
              <a:buNone/>
              <a:defRPr/>
            </a:pPr>
            <a:r>
              <a:rPr lang="en-US" sz="1400" dirty="0">
                <a:solidFill>
                  <a:srgbClr val="FFFF00"/>
                </a:solidFill>
                <a:latin typeface="Times New Roman" panose="02020603050405020304" pitchFamily="18" charset="0"/>
                <a:ea typeface="MS Gothic" panose="020B0609070205080204" pitchFamily="49" charset="-128"/>
              </a:rPr>
              <a:t>www.kaashivinfotech.com</a:t>
            </a:r>
          </a:p>
        </p:txBody>
      </p:sp>
    </p:spTree>
    <p:extLst>
      <p:ext uri="{BB962C8B-B14F-4D97-AF65-F5344CB8AC3E}">
        <p14:creationId xmlns:p14="http://schemas.microsoft.com/office/powerpoint/2010/main" val="23730243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31</TotalTime>
  <Words>1154</Words>
  <Application>Microsoft Office PowerPoint</Application>
  <PresentationFormat>Widescreen</PresentationFormat>
  <Paragraphs>117</Paragraphs>
  <Slides>20</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Adobe Gothic Std B</vt:lpstr>
      <vt:lpstr>MS Gothic</vt:lpstr>
      <vt:lpstr>Arial</vt:lpstr>
      <vt:lpstr>Calibri</vt:lpstr>
      <vt:lpstr>Century Gothic</vt:lpstr>
      <vt:lpstr>Helvetica Neue</vt:lpstr>
      <vt:lpstr>Tahoma</vt:lpstr>
      <vt:lpstr>Times New Roman</vt:lpstr>
      <vt:lpstr>Wingdings</vt:lpstr>
      <vt:lpstr>Wingdings 3</vt:lpstr>
      <vt:lpstr>Ion</vt:lpstr>
      <vt:lpstr>KaaShiv InfoTech </vt:lpstr>
      <vt:lpstr>PowerPoint Presentation</vt:lpstr>
      <vt:lpstr>INTEL XDK</vt:lpstr>
      <vt:lpstr>Installation </vt:lpstr>
      <vt:lpstr>PowerPoint Presentation</vt:lpstr>
      <vt:lpstr>Workflow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 </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KaaShiv InfoTech</dc:title>
  <dc:creator>Kaashiv</dc:creator>
  <cp:lastModifiedBy>Kaashiv</cp:lastModifiedBy>
  <cp:revision>4</cp:revision>
  <dcterms:created xsi:type="dcterms:W3CDTF">2015-11-01T05:22:46Z</dcterms:created>
  <dcterms:modified xsi:type="dcterms:W3CDTF">2015-11-01T05:54:32Z</dcterms:modified>
</cp:coreProperties>
</file>